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32"/>
  </p:notesMasterIdLst>
  <p:sldIdLst>
    <p:sldId id="490" r:id="rId2"/>
    <p:sldId id="472" r:id="rId3"/>
    <p:sldId id="421" r:id="rId4"/>
    <p:sldId id="482" r:id="rId5"/>
    <p:sldId id="375" r:id="rId6"/>
    <p:sldId id="396" r:id="rId7"/>
    <p:sldId id="445" r:id="rId8"/>
    <p:sldId id="446" r:id="rId9"/>
    <p:sldId id="448" r:id="rId10"/>
    <p:sldId id="449" r:id="rId11"/>
    <p:sldId id="450" r:id="rId12"/>
    <p:sldId id="451" r:id="rId13"/>
    <p:sldId id="452" r:id="rId14"/>
    <p:sldId id="487" r:id="rId15"/>
    <p:sldId id="489" r:id="rId16"/>
    <p:sldId id="488" r:id="rId17"/>
    <p:sldId id="453" r:id="rId18"/>
    <p:sldId id="454" r:id="rId19"/>
    <p:sldId id="460" r:id="rId20"/>
    <p:sldId id="461" r:id="rId21"/>
    <p:sldId id="462" r:id="rId22"/>
    <p:sldId id="463" r:id="rId23"/>
    <p:sldId id="479" r:id="rId24"/>
    <p:sldId id="485" r:id="rId25"/>
    <p:sldId id="484" r:id="rId26"/>
    <p:sldId id="486" r:id="rId27"/>
    <p:sldId id="470" r:id="rId28"/>
    <p:sldId id="481" r:id="rId29"/>
    <p:sldId id="483" r:id="rId30"/>
    <p:sldId id="369" r:id="rId31"/>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CC"/>
    <a:srgbClr val="800080"/>
    <a:srgbClr val="CC00FF"/>
    <a:srgbClr val="00FFFF"/>
    <a:srgbClr val="003399"/>
    <a:srgbClr val="339966"/>
    <a:srgbClr val="6600FF"/>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544" autoAdjust="0"/>
    <p:restoredTop sz="93153" autoAdjust="0"/>
  </p:normalViewPr>
  <p:slideViewPr>
    <p:cSldViewPr>
      <p:cViewPr>
        <p:scale>
          <a:sx n="87" d="100"/>
          <a:sy n="87" d="100"/>
        </p:scale>
        <p:origin x="-816" y="-3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287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rushi:Desktop:ALL%20INDIA%20DATA%20COUNTS%20EWL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u="sng" baseline="0">
                <a:solidFill>
                  <a:schemeClr val="tx1"/>
                </a:solidFill>
                <a:latin typeface="Arial" panose="020B0604020202020204" pitchFamily="34" charset="0"/>
              </a:rPr>
              <a:t>DWLRs Installed in India in a nutshell</a:t>
            </a:r>
          </a:p>
        </c:rich>
      </c:tx>
      <c:layout/>
      <c:spPr>
        <a:noFill/>
        <a:ln>
          <a:noFill/>
        </a:ln>
        <a:effectLst/>
      </c:spPr>
    </c:title>
    <c:plotArea>
      <c:layout>
        <c:manualLayout>
          <c:layoutTarget val="inner"/>
          <c:xMode val="edge"/>
          <c:yMode val="edge"/>
          <c:x val="9.2707387733616031E-2"/>
          <c:y val="0.16538500837501799"/>
          <c:w val="0.76296775666015126"/>
          <c:h val="0.62509054987104984"/>
        </c:manualLayout>
      </c:layout>
      <c:barChart>
        <c:barDir val="col"/>
        <c:grouping val="clustered"/>
        <c:ser>
          <c:idx val="0"/>
          <c:order val="0"/>
          <c:tx>
            <c:strRef>
              <c:f>'Summary of DWLRs Installed'!$G$3</c:f>
              <c:strCache>
                <c:ptCount val="1"/>
                <c:pt idx="0">
                  <c:v>Total No. of DWLRs working</c:v>
                </c:pt>
              </c:strCache>
            </c:strRef>
          </c:tx>
          <c:spPr>
            <a:solidFill>
              <a:schemeClr val="accent6">
                <a:lumMod val="75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of DWLRs Installed'!$D$4:$D$12</c:f>
              <c:strCache>
                <c:ptCount val="8"/>
                <c:pt idx="0">
                  <c:v>GWD,Agra,UP</c:v>
                </c:pt>
                <c:pt idx="1">
                  <c:v>SWID,Kolkata,WB</c:v>
                </c:pt>
                <c:pt idx="2">
                  <c:v>DoA, Assam</c:v>
                </c:pt>
                <c:pt idx="3">
                  <c:v>U.P Region (Misc)</c:v>
                </c:pt>
                <c:pt idx="4">
                  <c:v>HP-II Puducherry</c:v>
                </c:pt>
                <c:pt idx="5">
                  <c:v>WRID,Punjab</c:v>
                </c:pt>
                <c:pt idx="6">
                  <c:v>TWAD,Tamil Nadu</c:v>
                </c:pt>
                <c:pt idx="7">
                  <c:v>APWSIP,Telangana/AP</c:v>
                </c:pt>
              </c:strCache>
            </c:strRef>
          </c:cat>
          <c:val>
            <c:numRef>
              <c:f>'Summary of DWLRs Installed'!$G$4:$G$12</c:f>
              <c:numCache>
                <c:formatCode>General</c:formatCode>
                <c:ptCount val="9"/>
                <c:pt idx="0">
                  <c:v>200</c:v>
                </c:pt>
                <c:pt idx="1">
                  <c:v>60</c:v>
                </c:pt>
                <c:pt idx="2">
                  <c:v>176</c:v>
                </c:pt>
                <c:pt idx="3">
                  <c:v>30</c:v>
                </c:pt>
                <c:pt idx="4">
                  <c:v>37</c:v>
                </c:pt>
                <c:pt idx="5">
                  <c:v>50</c:v>
                </c:pt>
                <c:pt idx="6">
                  <c:v>10</c:v>
                </c:pt>
                <c:pt idx="7">
                  <c:v>25</c:v>
                </c:pt>
              </c:numCache>
            </c:numRef>
          </c:val>
        </c:ser>
        <c:gapWidth val="219"/>
        <c:overlap val="-27"/>
        <c:axId val="50367104"/>
        <c:axId val="50385664"/>
      </c:barChart>
      <c:lineChart>
        <c:grouping val="standard"/>
        <c:ser>
          <c:idx val="1"/>
          <c:order val="1"/>
          <c:tx>
            <c:strRef>
              <c:f>'Summary of DWLRs Installed'!$J$3</c:f>
              <c:strCache>
                <c:ptCount val="1"/>
                <c:pt idx="0">
                  <c:v> Correct Data Counts Recorded (%)</c:v>
                </c:pt>
              </c:strCache>
            </c:strRef>
          </c:tx>
          <c:spPr>
            <a:ln w="28575" cap="rnd">
              <a:solidFill>
                <a:srgbClr val="FF0000"/>
              </a:solidFill>
              <a:round/>
            </a:ln>
            <a:effectLst/>
          </c:spPr>
          <c:marker>
            <c:symbol val="diamond"/>
            <c:size val="7"/>
            <c:spPr>
              <a:solidFill>
                <a:srgbClr val="FFFF00"/>
              </a:solidFill>
              <a:ln w="9525">
                <a:solidFill>
                  <a:srgbClr val="FF0000"/>
                </a:solidFill>
              </a:ln>
              <a:effectLst/>
            </c:spPr>
          </c:marker>
          <c:dLbls>
            <c:spPr>
              <a:noFill/>
              <a:ln>
                <a:noFill/>
              </a:ln>
              <a:effectLst/>
            </c:spPr>
            <c:txPr>
              <a:bodyPr rot="0" spcFirstLastPara="1" vertOverflow="ellipsis" vert="horz" wrap="square" lIns="38100" tIns="19050" rIns="38100" bIns="19050" anchor="t" anchorCtr="0">
                <a:spAutoFit/>
              </a:bodyPr>
              <a:lstStyle/>
              <a:p>
                <a:pPr>
                  <a:defRPr sz="800" b="1" i="0" u="none" strike="noStrike" kern="1200" baseline="0">
                    <a:solidFill>
                      <a:sysClr val="windowText" lastClr="000000"/>
                    </a:solidFill>
                    <a:latin typeface="Arial" panose="020B0604020202020204" pitchFamily="34" charset="0"/>
                    <a:ea typeface="+mn-ea"/>
                    <a:cs typeface="+mn-cs"/>
                  </a:defRPr>
                </a:pPr>
                <a:endParaRPr lang="en-US"/>
              </a:p>
            </c:txPr>
            <c:dLblPos val="t"/>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of DWLRs Installed'!$D$2:$D$4</c:f>
              <c:strCache>
                <c:ptCount val="3"/>
                <c:pt idx="1">
                  <c:v>Name of Project </c:v>
                </c:pt>
                <c:pt idx="2">
                  <c:v>GWD,Agra,UP</c:v>
                </c:pt>
              </c:strCache>
            </c:strRef>
          </c:cat>
          <c:val>
            <c:numRef>
              <c:f>'Summary of DWLRs Installed'!$J$4:$J$12</c:f>
              <c:numCache>
                <c:formatCode>0.00</c:formatCode>
                <c:ptCount val="9"/>
                <c:pt idx="0">
                  <c:v>99.697391910131827</c:v>
                </c:pt>
                <c:pt idx="1">
                  <c:v>99.947981689554723</c:v>
                </c:pt>
                <c:pt idx="2">
                  <c:v>99.934510006012246</c:v>
                </c:pt>
                <c:pt idx="3">
                  <c:v>99.53935897711861</c:v>
                </c:pt>
                <c:pt idx="4">
                  <c:v>96.433124886163583</c:v>
                </c:pt>
                <c:pt idx="5">
                  <c:v>96.805665042885352</c:v>
                </c:pt>
                <c:pt idx="6">
                  <c:v>90.209888059701399</c:v>
                </c:pt>
                <c:pt idx="7">
                  <c:v>98.771592117927057</c:v>
                </c:pt>
              </c:numCache>
            </c:numRef>
          </c:val>
        </c:ser>
        <c:marker val="1"/>
        <c:axId val="50389760"/>
        <c:axId val="50387584"/>
      </c:lineChart>
      <c:catAx>
        <c:axId val="50367104"/>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solidFill>
                      <a:schemeClr val="tx1"/>
                    </a:solidFill>
                    <a:latin typeface="Arial" panose="020B0604020202020204" pitchFamily="34" charset="0"/>
                  </a:rPr>
                  <a:t>States where DWLRs are Installed</a:t>
                </a:r>
              </a:p>
            </c:rich>
          </c:tx>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0"/>
          <a:lstStyle/>
          <a:p>
            <a:pPr>
              <a:defRPr sz="700" b="0" i="0" u="none" strike="noStrike" kern="1200" baseline="0">
                <a:solidFill>
                  <a:schemeClr val="tx1"/>
                </a:solidFill>
                <a:latin typeface="Arial" panose="020B0604020202020204" pitchFamily="34" charset="0"/>
                <a:ea typeface="+mn-ea"/>
                <a:cs typeface="+mn-cs"/>
              </a:defRPr>
            </a:pPr>
            <a:endParaRPr lang="en-US"/>
          </a:p>
        </c:txPr>
        <c:crossAx val="50385664"/>
        <c:crosses val="autoZero"/>
        <c:auto val="1"/>
        <c:lblAlgn val="ctr"/>
        <c:lblOffset val="100"/>
      </c:catAx>
      <c:valAx>
        <c:axId val="5038566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mn-cs"/>
                  </a:defRPr>
                </a:pPr>
                <a:r>
                  <a:rPr lang="en-US" b="1" i="0" baseline="0">
                    <a:solidFill>
                      <a:schemeClr val="tx1"/>
                    </a:solidFill>
                    <a:latin typeface="Arial" panose="020B0604020202020204" pitchFamily="34" charset="0"/>
                  </a:rPr>
                  <a:t>No. of DWLRs Installed</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mn-cs"/>
              </a:defRPr>
            </a:pPr>
            <a:endParaRPr lang="en-US"/>
          </a:p>
        </c:txPr>
        <c:crossAx val="50367104"/>
        <c:crosses val="autoZero"/>
        <c:crossBetween val="between"/>
      </c:valAx>
      <c:valAx>
        <c:axId val="50387584"/>
        <c:scaling>
          <c:orientation val="minMax"/>
          <c:max val="100"/>
          <c:min val="80"/>
        </c:scaling>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baseline="0">
                    <a:solidFill>
                      <a:schemeClr val="tx1"/>
                    </a:solidFill>
                    <a:latin typeface="Arial" panose="020B0604020202020204" pitchFamily="34" charset="0"/>
                  </a:rPr>
                  <a:t>Correct Data Counts Recorded (%)</a:t>
                </a:r>
              </a:p>
            </c:rich>
          </c:tx>
          <c:layout/>
          <c:spPr>
            <a:noFill/>
            <a:ln>
              <a:noFill/>
            </a:ln>
            <a:effectLst/>
          </c:spPr>
        </c:title>
        <c:numFmt formatCode="0.00"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mn-cs"/>
              </a:defRPr>
            </a:pPr>
            <a:endParaRPr lang="en-US"/>
          </a:p>
        </c:txPr>
        <c:crossAx val="50389760"/>
        <c:crosses val="max"/>
        <c:crossBetween val="between"/>
      </c:valAx>
      <c:catAx>
        <c:axId val="50389760"/>
        <c:scaling>
          <c:orientation val="minMax"/>
        </c:scaling>
        <c:delete val="1"/>
        <c:axPos val="b"/>
        <c:numFmt formatCode="General" sourceLinked="1"/>
        <c:tickLblPos val="none"/>
        <c:crossAx val="50387584"/>
        <c:crosses val="autoZero"/>
        <c:auto val="1"/>
        <c:lblAlgn val="ctr"/>
        <c:lblOffset val="100"/>
      </c:catAx>
      <c:spPr>
        <a:noFill/>
        <a:ln>
          <a:noFill/>
        </a:ln>
        <a:effectLst/>
      </c:spPr>
    </c:plotArea>
    <c:legend>
      <c:legendPos val="t"/>
      <c:layout/>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mn-cs"/>
            </a:defRPr>
          </a:pPr>
          <a:endParaRPr lang="en-US"/>
        </a:p>
      </c:txPr>
    </c:legend>
    <c:plotVisOnly val="1"/>
    <c:dispBlanksAs val="gap"/>
  </c:chart>
  <c:spPr>
    <a:solidFill>
      <a:schemeClr val="bg1"/>
    </a:solidFill>
    <a:ln w="25400" cap="flat" cmpd="sng" algn="ctr">
      <a:solidFill>
        <a:sysClr val="windowText" lastClr="000000"/>
      </a:solidFill>
      <a:round/>
    </a:ln>
    <a:effectLst/>
  </c:spPr>
  <c:txPr>
    <a:bodyPr/>
    <a:lstStyle/>
    <a:p>
      <a:pPr>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F3D7D8-5377-496D-8044-69CA0A3369DE}" type="datetimeFigureOut">
              <a:rPr lang="en-US" smtClean="0"/>
              <a:pPr/>
              <a:t>11/7/2016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91DC0-3165-49FB-9C2F-580A7BD7E884}" type="slidenum">
              <a:rPr lang="en-US" smtClean="0"/>
              <a:pPr/>
              <a:t>‹#›</a:t>
            </a:fld>
            <a:endParaRPr lang="en-US" dirty="0"/>
          </a:p>
        </p:txBody>
      </p:sp>
    </p:spTree>
    <p:extLst>
      <p:ext uri="{BB962C8B-B14F-4D97-AF65-F5344CB8AC3E}">
        <p14:creationId xmlns="" xmlns:p14="http://schemas.microsoft.com/office/powerpoint/2010/main" val="393839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1DC0-3165-49FB-9C2F-580A7BD7E88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691DC0-3165-49FB-9C2F-580A7BD7E884}"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691DC0-3165-49FB-9C2F-580A7BD7E884}" type="slidenum">
              <a:rPr lang="en-US" smtClean="0"/>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691DC0-3165-49FB-9C2F-580A7BD7E884}" type="slidenum">
              <a:rPr lang="en-US" smtClean="0"/>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691DC0-3165-49FB-9C2F-580A7BD7E884}" type="slidenum">
              <a:rPr lang="en-US" smtClean="0"/>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691DC0-3165-49FB-9C2F-580A7BD7E884}" type="slidenum">
              <a:rPr lang="en-US" smtClean="0"/>
              <a:pPr/>
              <a:t>20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691DC0-3165-49FB-9C2F-580A7BD7E884}" type="slidenum">
              <a:rPr lang="en-US" smtClean="0"/>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691DC0-3165-49FB-9C2F-580A7BD7E884}"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691DC0-3165-49FB-9C2F-580A7BD7E884}"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691DC0-3165-49FB-9C2F-580A7BD7E884}"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691DC0-3165-49FB-9C2F-580A7BD7E884}"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691DC0-3165-49FB-9C2F-580A7BD7E884}"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691DC0-3165-49FB-9C2F-580A7BD7E884}"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691DC0-3165-49FB-9C2F-580A7BD7E884}"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691DC0-3165-49FB-9C2F-580A7BD7E884}"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691DC0-3165-49FB-9C2F-580A7BD7E884}"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Master" Target="../slideMasters/slideMaster1.xml"/><Relationship Id="rId5" Type="http://schemas.openxmlformats.org/officeDocument/2006/relationships/image" Target="../media/image9.gif"/><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23" name="Rectangle 51"/>
          <p:cNvSpPr>
            <a:spLocks noChangeArrowheads="1"/>
          </p:cNvSpPr>
          <p:nvPr/>
        </p:nvSpPr>
        <p:spPr bwMode="ltGray">
          <a:xfrm>
            <a:off x="5" y="357189"/>
            <a:ext cx="9147175" cy="4786313"/>
          </a:xfrm>
          <a:prstGeom prst="rect">
            <a:avLst/>
          </a:prstGeom>
          <a:gradFill rotWithShape="1">
            <a:gsLst>
              <a:gs pos="0">
                <a:schemeClr val="accent1"/>
              </a:gs>
              <a:gs pos="100000">
                <a:schemeClr val="accent1">
                  <a:gamma/>
                  <a:tint val="90980"/>
                  <a:invGamma/>
                </a:schemeClr>
              </a:gs>
            </a:gsLst>
            <a:lin ang="0" scaled="1"/>
          </a:gradFill>
          <a:ln w="9525">
            <a:noFill/>
            <a:miter lim="800000"/>
            <a:headEnd/>
            <a:tailEnd/>
          </a:ln>
          <a:effectLst/>
        </p:spPr>
        <p:txBody>
          <a:bodyPr wrap="none" anchor="ctr"/>
          <a:lstStyle/>
          <a:p>
            <a:endParaRPr lang="en-US">
              <a:solidFill>
                <a:srgbClr val="0E3F96"/>
              </a:solidFill>
            </a:endParaRPr>
          </a:p>
        </p:txBody>
      </p:sp>
      <p:sp>
        <p:nvSpPr>
          <p:cNvPr id="3107" name="Rectangle 35"/>
          <p:cNvSpPr>
            <a:spLocks noChangeArrowheads="1"/>
          </p:cNvSpPr>
          <p:nvPr/>
        </p:nvSpPr>
        <p:spPr bwMode="gray">
          <a:xfrm>
            <a:off x="0" y="0"/>
            <a:ext cx="9144000" cy="457200"/>
          </a:xfrm>
          <a:prstGeom prst="rect">
            <a:avLst/>
          </a:prstGeom>
          <a:gradFill rotWithShape="1">
            <a:gsLst>
              <a:gs pos="0">
                <a:schemeClr val="accent1">
                  <a:gamma/>
                  <a:shade val="42353"/>
                  <a:invGamma/>
                </a:schemeClr>
              </a:gs>
              <a:gs pos="100000">
                <a:schemeClr val="accent1"/>
              </a:gs>
            </a:gsLst>
            <a:lin ang="0" scaled="1"/>
          </a:gradFill>
          <a:ln w="9525">
            <a:noFill/>
            <a:miter lim="800000"/>
            <a:headEnd/>
            <a:tailEnd/>
          </a:ln>
          <a:effectLst/>
        </p:spPr>
        <p:txBody>
          <a:bodyPr wrap="none" anchor="ctr"/>
          <a:lstStyle/>
          <a:p>
            <a:endParaRPr lang="en-US">
              <a:solidFill>
                <a:srgbClr val="0E3F96"/>
              </a:solidFill>
            </a:endParaRPr>
          </a:p>
        </p:txBody>
      </p:sp>
      <p:sp>
        <p:nvSpPr>
          <p:cNvPr id="3108" name="Rectangle 36"/>
          <p:cNvSpPr>
            <a:spLocks noChangeArrowheads="1"/>
          </p:cNvSpPr>
          <p:nvPr/>
        </p:nvSpPr>
        <p:spPr bwMode="ltGray">
          <a:xfrm flipV="1">
            <a:off x="304800" y="514350"/>
            <a:ext cx="5257800" cy="4514850"/>
          </a:xfrm>
          <a:prstGeom prst="rect">
            <a:avLst/>
          </a:prstGeom>
          <a:noFill/>
          <a:ln w="9525">
            <a:solidFill>
              <a:schemeClr val="tx2"/>
            </a:solidFill>
            <a:miter lim="800000"/>
            <a:headEnd/>
            <a:tailEnd/>
          </a:ln>
          <a:effectLst/>
        </p:spPr>
        <p:txBody>
          <a:bodyPr wrap="none" anchor="ctr"/>
          <a:lstStyle/>
          <a:p>
            <a:endParaRPr lang="en-US">
              <a:solidFill>
                <a:srgbClr val="0E3F96"/>
              </a:solidFill>
            </a:endParaRPr>
          </a:p>
        </p:txBody>
      </p:sp>
      <p:sp>
        <p:nvSpPr>
          <p:cNvPr id="3109" name="Rectangle 37"/>
          <p:cNvSpPr>
            <a:spLocks noChangeArrowheads="1"/>
          </p:cNvSpPr>
          <p:nvPr/>
        </p:nvSpPr>
        <p:spPr bwMode="auto">
          <a:xfrm>
            <a:off x="1600200" y="0"/>
            <a:ext cx="7162800" cy="857250"/>
          </a:xfrm>
          <a:prstGeom prst="rect">
            <a:avLst/>
          </a:prstGeom>
          <a:noFill/>
          <a:ln w="9525">
            <a:noFill/>
            <a:miter lim="800000"/>
            <a:headEnd/>
            <a:tailEnd/>
          </a:ln>
          <a:effectLst/>
        </p:spPr>
        <p:txBody>
          <a:bodyPr wrap="none" anchor="ctr"/>
          <a:lstStyle/>
          <a:p>
            <a:endParaRPr lang="en-US">
              <a:solidFill>
                <a:srgbClr val="0E3F96"/>
              </a:solidFill>
            </a:endParaRPr>
          </a:p>
        </p:txBody>
      </p:sp>
      <p:grpSp>
        <p:nvGrpSpPr>
          <p:cNvPr id="3110" name="Group 38"/>
          <p:cNvGrpSpPr>
            <a:grpSpLocks/>
          </p:cNvGrpSpPr>
          <p:nvPr/>
        </p:nvGrpSpPr>
        <p:grpSpPr bwMode="auto">
          <a:xfrm>
            <a:off x="1143000" y="1600200"/>
            <a:ext cx="8001000" cy="3543300"/>
            <a:chOff x="720" y="1344"/>
            <a:chExt cx="5040" cy="2976"/>
          </a:xfrm>
        </p:grpSpPr>
        <p:sp>
          <p:nvSpPr>
            <p:cNvPr id="3111" name="Rectangle 39"/>
            <p:cNvSpPr>
              <a:spLocks noChangeArrowheads="1"/>
            </p:cNvSpPr>
            <p:nvPr userDrawn="1"/>
          </p:nvSpPr>
          <p:spPr bwMode="gray">
            <a:xfrm>
              <a:off x="1032" y="1344"/>
              <a:ext cx="4728" cy="2976"/>
            </a:xfrm>
            <a:prstGeom prst="rect">
              <a:avLst/>
            </a:prstGeom>
            <a:solidFill>
              <a:schemeClr val="bg1"/>
            </a:solidFill>
            <a:ln w="9525">
              <a:noFill/>
              <a:miter lim="800000"/>
              <a:headEnd/>
              <a:tailEnd/>
            </a:ln>
            <a:effectLst/>
          </p:spPr>
          <p:txBody>
            <a:bodyPr wrap="none" anchor="ctr"/>
            <a:lstStyle/>
            <a:p>
              <a:endParaRPr lang="en-US">
                <a:solidFill>
                  <a:srgbClr val="0E3F96"/>
                </a:solidFill>
              </a:endParaRPr>
            </a:p>
          </p:txBody>
        </p:sp>
        <p:grpSp>
          <p:nvGrpSpPr>
            <p:cNvPr id="3112" name="Group 40"/>
            <p:cNvGrpSpPr>
              <a:grpSpLocks/>
            </p:cNvGrpSpPr>
            <p:nvPr userDrawn="1"/>
          </p:nvGrpSpPr>
          <p:grpSpPr bwMode="auto">
            <a:xfrm>
              <a:off x="720" y="1344"/>
              <a:ext cx="624" cy="2976"/>
              <a:chOff x="768" y="1104"/>
              <a:chExt cx="624" cy="3216"/>
            </a:xfrm>
          </p:grpSpPr>
          <p:sp>
            <p:nvSpPr>
              <p:cNvPr id="3113" name="Oval 41"/>
              <p:cNvSpPr>
                <a:spLocks noChangeArrowheads="1"/>
              </p:cNvSpPr>
              <p:nvPr userDrawn="1"/>
            </p:nvSpPr>
            <p:spPr bwMode="gray">
              <a:xfrm>
                <a:off x="768" y="1104"/>
                <a:ext cx="624" cy="624"/>
              </a:xfrm>
              <a:prstGeom prst="ellipse">
                <a:avLst/>
              </a:prstGeom>
              <a:solidFill>
                <a:schemeClr val="bg1"/>
              </a:solidFill>
              <a:ln w="9525">
                <a:noFill/>
                <a:miter lim="800000"/>
                <a:headEnd/>
                <a:tailEnd/>
              </a:ln>
              <a:effectLst/>
            </p:spPr>
            <p:txBody>
              <a:bodyPr wrap="none" anchor="ctr"/>
              <a:lstStyle/>
              <a:p>
                <a:endParaRPr lang="en-US">
                  <a:solidFill>
                    <a:srgbClr val="0E3F96"/>
                  </a:solidFill>
                </a:endParaRPr>
              </a:p>
            </p:txBody>
          </p:sp>
          <p:sp>
            <p:nvSpPr>
              <p:cNvPr id="3114" name="Rectangle 42"/>
              <p:cNvSpPr>
                <a:spLocks noChangeArrowheads="1"/>
              </p:cNvSpPr>
              <p:nvPr userDrawn="1"/>
            </p:nvSpPr>
            <p:spPr bwMode="gray">
              <a:xfrm>
                <a:off x="768" y="1440"/>
                <a:ext cx="576" cy="2880"/>
              </a:xfrm>
              <a:prstGeom prst="rect">
                <a:avLst/>
              </a:prstGeom>
              <a:solidFill>
                <a:schemeClr val="bg1"/>
              </a:solidFill>
              <a:ln w="9525">
                <a:noFill/>
                <a:miter lim="800000"/>
                <a:headEnd/>
                <a:tailEnd/>
              </a:ln>
              <a:effectLst/>
            </p:spPr>
            <p:txBody>
              <a:bodyPr wrap="none" anchor="ctr"/>
              <a:lstStyle/>
              <a:p>
                <a:endParaRPr lang="en-US">
                  <a:solidFill>
                    <a:srgbClr val="0E3F96"/>
                  </a:solidFill>
                </a:endParaRPr>
              </a:p>
            </p:txBody>
          </p:sp>
        </p:grpSp>
      </p:grpSp>
      <p:sp>
        <p:nvSpPr>
          <p:cNvPr id="3115" name="Rectangle 43"/>
          <p:cNvSpPr>
            <a:spLocks noChangeArrowheads="1"/>
          </p:cNvSpPr>
          <p:nvPr/>
        </p:nvSpPr>
        <p:spPr bwMode="ltGray">
          <a:xfrm>
            <a:off x="533400" y="4914900"/>
            <a:ext cx="8610600" cy="228600"/>
          </a:xfrm>
          <a:prstGeom prst="rect">
            <a:avLst/>
          </a:prstGeom>
          <a:solidFill>
            <a:schemeClr val="accent2"/>
          </a:solidFill>
          <a:ln w="9525">
            <a:noFill/>
            <a:miter lim="800000"/>
            <a:headEnd/>
            <a:tailEnd/>
          </a:ln>
          <a:effectLst/>
        </p:spPr>
        <p:txBody>
          <a:bodyPr wrap="none" anchor="ctr"/>
          <a:lstStyle/>
          <a:p>
            <a:endParaRPr lang="en-US">
              <a:solidFill>
                <a:srgbClr val="0E3F96"/>
              </a:solidFill>
            </a:endParaRPr>
          </a:p>
        </p:txBody>
      </p:sp>
      <p:sp>
        <p:nvSpPr>
          <p:cNvPr id="3116" name="Rectangle 44"/>
          <p:cNvSpPr>
            <a:spLocks noChangeArrowheads="1"/>
          </p:cNvSpPr>
          <p:nvPr/>
        </p:nvSpPr>
        <p:spPr bwMode="ltGray">
          <a:xfrm>
            <a:off x="2124080" y="1395412"/>
            <a:ext cx="6791325" cy="376238"/>
          </a:xfrm>
          <a:prstGeom prst="rect">
            <a:avLst/>
          </a:prstGeom>
          <a:solidFill>
            <a:schemeClr val="hlink"/>
          </a:solidFill>
          <a:ln w="28575">
            <a:solidFill>
              <a:schemeClr val="tx2"/>
            </a:solidFill>
            <a:miter lim="800000"/>
            <a:headEnd/>
            <a:tailEnd/>
          </a:ln>
          <a:effectLst/>
        </p:spPr>
        <p:txBody>
          <a:bodyPr/>
          <a:lstStyle/>
          <a:p>
            <a:pPr algn="ctr">
              <a:spcBef>
                <a:spcPct val="20000"/>
              </a:spcBef>
              <a:buFont typeface="Wingdings" pitchFamily="2" charset="2"/>
              <a:buNone/>
            </a:pPr>
            <a:endParaRPr lang="en-US" altLang="ko-KR" sz="2800">
              <a:solidFill>
                <a:srgbClr val="FFFFFF"/>
              </a:solidFill>
            </a:endParaRPr>
          </a:p>
        </p:txBody>
      </p:sp>
      <p:sp>
        <p:nvSpPr>
          <p:cNvPr id="3074" name="Rectangle 2"/>
          <p:cNvSpPr>
            <a:spLocks noGrp="1" noChangeArrowheads="1"/>
          </p:cNvSpPr>
          <p:nvPr>
            <p:ph type="ctrTitle"/>
          </p:nvPr>
        </p:nvSpPr>
        <p:spPr>
          <a:xfrm>
            <a:off x="1600200" y="2400300"/>
            <a:ext cx="6858000" cy="514350"/>
          </a:xfrm>
        </p:spPr>
        <p:txBody>
          <a:bodyPr/>
          <a:lstStyle>
            <a:lvl1pPr algn="ctr">
              <a:defRPr sz="4400" b="1">
                <a:solidFill>
                  <a:schemeClr val="tx1"/>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2362200" y="1403747"/>
            <a:ext cx="6400800" cy="342900"/>
          </a:xfrm>
        </p:spPr>
        <p:txBody>
          <a:bodyPr/>
          <a:lstStyle>
            <a:lvl1pPr marL="0" indent="0" algn="ctr">
              <a:buFont typeface="Wingdings" pitchFamily="2" charset="2"/>
              <a:buNone/>
              <a:defRPr sz="2800" baseline="0">
                <a:solidFill>
                  <a:schemeClr val="bg1"/>
                </a:solidFill>
              </a:defRPr>
            </a:lvl1pPr>
          </a:lstStyle>
          <a:p>
            <a:r>
              <a:rPr lang="en-US" smtClean="0"/>
              <a:t>Click to edit Master subtitle style</a:t>
            </a:r>
            <a:endParaRPr lang="en-US" dirty="0"/>
          </a:p>
        </p:txBody>
      </p:sp>
      <p:pic>
        <p:nvPicPr>
          <p:cNvPr id="1028" name="Picture 4" descr="E:\Data\Exports\Technical\Installation pics\for posters\tunnel pics\web\brenner base tunnel italy web.gif"/>
          <p:cNvPicPr>
            <a:picLocks noChangeAspect="1" noChangeArrowheads="1"/>
          </p:cNvPicPr>
          <p:nvPr/>
        </p:nvPicPr>
        <p:blipFill>
          <a:blip r:embed="rId2" cstate="print"/>
          <a:srcRect/>
          <a:stretch>
            <a:fillRect/>
          </a:stretch>
        </p:blipFill>
        <p:spPr bwMode="auto">
          <a:xfrm>
            <a:off x="7886700" y="557213"/>
            <a:ext cx="987552" cy="555498"/>
          </a:xfrm>
          <a:prstGeom prst="rect">
            <a:avLst/>
          </a:prstGeom>
          <a:noFill/>
          <a:ln>
            <a:solidFill>
              <a:schemeClr val="tx2"/>
            </a:solidFill>
          </a:ln>
          <a:effectLst>
            <a:outerShdw blurRad="50800" dist="38100" dir="2700000" algn="tl" rotWithShape="0">
              <a:prstClr val="black">
                <a:alpha val="40000"/>
              </a:prstClr>
            </a:outerShdw>
          </a:effectLst>
        </p:spPr>
      </p:pic>
      <p:pic>
        <p:nvPicPr>
          <p:cNvPr id="1029" name="Picture 5" descr="E:\Data\Exports\Technical\Installation pics\for catalog 2011\site\Dam\isp7.jpg"/>
          <p:cNvPicPr>
            <a:picLocks noChangeAspect="1" noChangeArrowheads="1"/>
          </p:cNvPicPr>
          <p:nvPr/>
        </p:nvPicPr>
        <p:blipFill>
          <a:blip r:embed="rId3" cstate="print">
            <a:lum bright="20000" contrast="20000"/>
          </a:blip>
          <a:srcRect/>
          <a:stretch>
            <a:fillRect/>
          </a:stretch>
        </p:blipFill>
        <p:spPr bwMode="auto">
          <a:xfrm>
            <a:off x="6826250" y="557214"/>
            <a:ext cx="990600" cy="557213"/>
          </a:xfrm>
          <a:prstGeom prst="rect">
            <a:avLst/>
          </a:prstGeom>
          <a:noFill/>
          <a:ln>
            <a:solidFill>
              <a:schemeClr val="tx2"/>
            </a:solidFill>
          </a:ln>
          <a:effectLst>
            <a:outerShdw blurRad="50800" dist="38100" dir="2700000" algn="tl" rotWithShape="0">
              <a:prstClr val="black">
                <a:alpha val="40000"/>
              </a:prstClr>
            </a:outerShdw>
          </a:effectLst>
        </p:spPr>
      </p:pic>
      <p:pic>
        <p:nvPicPr>
          <p:cNvPr id="1031" name="Picture 7" descr="E:\Data\Exports\Technical\Literature_working\CALENDER DESIGN\pics\new pics\singapore-marina-bay-sands-confluence.jpg"/>
          <p:cNvPicPr>
            <a:picLocks noChangeAspect="1" noChangeArrowheads="1"/>
          </p:cNvPicPr>
          <p:nvPr/>
        </p:nvPicPr>
        <p:blipFill>
          <a:blip r:embed="rId4" cstate="print"/>
          <a:srcRect/>
          <a:stretch>
            <a:fillRect/>
          </a:stretch>
        </p:blipFill>
        <p:spPr bwMode="auto">
          <a:xfrm>
            <a:off x="5791200" y="560185"/>
            <a:ext cx="971550" cy="554240"/>
          </a:xfrm>
          <a:prstGeom prst="rect">
            <a:avLst/>
          </a:prstGeom>
          <a:noFill/>
          <a:ln>
            <a:solidFill>
              <a:schemeClr val="tx2"/>
            </a:solidFill>
          </a:ln>
          <a:effectLst>
            <a:outerShdw blurRad="50800" dist="38100" dir="2700000" algn="tl" rotWithShape="0">
              <a:prstClr val="black">
                <a:alpha val="40000"/>
              </a:prstClr>
            </a:outerShdw>
          </a:effectLst>
        </p:spPr>
      </p:pic>
      <p:pic>
        <p:nvPicPr>
          <p:cNvPr id="18" name="Picture 4" descr="E:\Data\Exports\Technical\Installation pics\for posters\tunnel pics\web\brenner base tunnel italy web.gif"/>
          <p:cNvPicPr>
            <a:picLocks noChangeAspect="1" noChangeArrowheads="1"/>
          </p:cNvPicPr>
          <p:nvPr userDrawn="1"/>
        </p:nvPicPr>
        <p:blipFill>
          <a:blip r:embed="rId2" cstate="print"/>
          <a:srcRect/>
          <a:stretch>
            <a:fillRect/>
          </a:stretch>
        </p:blipFill>
        <p:spPr bwMode="auto">
          <a:xfrm>
            <a:off x="7886700" y="557213"/>
            <a:ext cx="987552" cy="555498"/>
          </a:xfrm>
          <a:prstGeom prst="rect">
            <a:avLst/>
          </a:prstGeom>
          <a:noFill/>
          <a:ln>
            <a:solidFill>
              <a:schemeClr val="tx2"/>
            </a:solidFill>
          </a:ln>
          <a:effectLst>
            <a:outerShdw blurRad="50800" dist="38100" dir="2700000" algn="tl" rotWithShape="0">
              <a:prstClr val="black">
                <a:alpha val="40000"/>
              </a:prstClr>
            </a:outerShdw>
          </a:effectLst>
        </p:spPr>
      </p:pic>
      <p:pic>
        <p:nvPicPr>
          <p:cNvPr id="19" name="Picture 5" descr="E:\Data\Exports\Technical\Installation pics\for catalog 2011\site\Dam\isp7.jpg"/>
          <p:cNvPicPr>
            <a:picLocks noChangeAspect="1" noChangeArrowheads="1"/>
          </p:cNvPicPr>
          <p:nvPr userDrawn="1"/>
        </p:nvPicPr>
        <p:blipFill>
          <a:blip r:embed="rId3" cstate="print">
            <a:lum bright="20000" contrast="20000"/>
          </a:blip>
          <a:srcRect/>
          <a:stretch>
            <a:fillRect/>
          </a:stretch>
        </p:blipFill>
        <p:spPr bwMode="auto">
          <a:xfrm>
            <a:off x="6826250" y="557222"/>
            <a:ext cx="990600" cy="557213"/>
          </a:xfrm>
          <a:prstGeom prst="rect">
            <a:avLst/>
          </a:prstGeom>
          <a:noFill/>
          <a:ln>
            <a:solidFill>
              <a:schemeClr val="tx2"/>
            </a:solidFill>
          </a:ln>
          <a:effectLst>
            <a:outerShdw blurRad="50800" dist="38100" dir="2700000" algn="tl" rotWithShape="0">
              <a:prstClr val="black">
                <a:alpha val="40000"/>
              </a:prstClr>
            </a:outerShdw>
          </a:effectLst>
        </p:spPr>
      </p:pic>
      <p:pic>
        <p:nvPicPr>
          <p:cNvPr id="20" name="Picture 7" descr="E:\Data\Exports\Technical\Literature_working\CALENDER DESIGN\pics\new pics\singapore-marina-bay-sands-confluence.jpg"/>
          <p:cNvPicPr>
            <a:picLocks noChangeAspect="1" noChangeArrowheads="1"/>
          </p:cNvPicPr>
          <p:nvPr userDrawn="1"/>
        </p:nvPicPr>
        <p:blipFill>
          <a:blip r:embed="rId4" cstate="print"/>
          <a:srcRect/>
          <a:stretch>
            <a:fillRect/>
          </a:stretch>
        </p:blipFill>
        <p:spPr bwMode="auto">
          <a:xfrm>
            <a:off x="5791200" y="560185"/>
            <a:ext cx="971550" cy="554240"/>
          </a:xfrm>
          <a:prstGeom prst="rect">
            <a:avLst/>
          </a:prstGeom>
          <a:noFill/>
          <a:ln>
            <a:solidFill>
              <a:schemeClr val="tx2"/>
            </a:solidFill>
          </a:ln>
          <a:effectLst>
            <a:outerShdw blurRad="50800" dist="38100" dir="2700000" algn="tl" rotWithShape="0">
              <a:prstClr val="black">
                <a:alpha val="40000"/>
              </a:prstClr>
            </a:outerShdw>
          </a:effectLst>
        </p:spPr>
      </p:pic>
      <p:pic>
        <p:nvPicPr>
          <p:cNvPr id="21" name="Picture 2" descr="\\Ergbo1\ergbo\Deepika\50th Years of Excellence Final Logo 2.gif"/>
          <p:cNvPicPr>
            <a:picLocks noChangeAspect="1" noChangeArrowheads="1"/>
          </p:cNvPicPr>
          <p:nvPr userDrawn="1"/>
        </p:nvPicPr>
        <p:blipFill>
          <a:blip r:embed="rId5" cstate="print"/>
          <a:srcRect/>
          <a:stretch>
            <a:fillRect/>
          </a:stretch>
        </p:blipFill>
        <p:spPr bwMode="auto">
          <a:xfrm>
            <a:off x="152400" y="4095750"/>
            <a:ext cx="1113870" cy="73152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891090"/>
            <a:ext cx="2133600" cy="183356"/>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4891090"/>
            <a:ext cx="2895600" cy="183356"/>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4891090"/>
            <a:ext cx="2133600" cy="183356"/>
          </a:xfrm>
          <a:prstGeom prst="rect">
            <a:avLst/>
          </a:prstGeom>
        </p:spPr>
        <p:txBody>
          <a:bodyPr/>
          <a:lstStyle>
            <a:lvl1pPr>
              <a:defRPr/>
            </a:lvl1pPr>
          </a:lstStyle>
          <a:p>
            <a:fld id="{13772467-F79E-45C8-96B2-E25B5AA766E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42902"/>
            <a:ext cx="2076450" cy="44553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2902"/>
            <a:ext cx="6076950" cy="445531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891090"/>
            <a:ext cx="2133600" cy="183356"/>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4891090"/>
            <a:ext cx="2895600" cy="183356"/>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4891090"/>
            <a:ext cx="2133600" cy="183356"/>
          </a:xfrm>
          <a:prstGeom prst="rect">
            <a:avLst/>
          </a:prstGeom>
        </p:spPr>
        <p:txBody>
          <a:bodyPr/>
          <a:lstStyle>
            <a:lvl1pPr>
              <a:defRPr/>
            </a:lvl1pPr>
          </a:lstStyle>
          <a:p>
            <a:fld id="{18B59C11-892A-4222-9913-A4373BCE261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00" y="342900"/>
            <a:ext cx="6858000" cy="4000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28702"/>
            <a:ext cx="8229600" cy="3769519"/>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4891090"/>
            <a:ext cx="2133600" cy="183356"/>
          </a:xfrm>
          <a:prstGeom prst="rect">
            <a:avLst/>
          </a:prstGeom>
        </p:spPr>
        <p:txBody>
          <a:bodyPr/>
          <a:lstStyle>
            <a:lvl1pPr>
              <a:defRPr/>
            </a:lvl1pPr>
          </a:lstStyle>
          <a:p>
            <a:fld id="{2295B862-F85A-754F-B26C-C5729AA2F1AE}" type="datetimeFigureOut">
              <a:rPr lang="en-US" smtClean="0"/>
              <a:pPr/>
              <a:t>11/7/2016</a:t>
            </a:fld>
            <a:endParaRPr lang="en-US"/>
          </a:p>
        </p:txBody>
      </p:sp>
      <p:sp>
        <p:nvSpPr>
          <p:cNvPr id="5" name="Footer Placeholder 4"/>
          <p:cNvSpPr>
            <a:spLocks noGrp="1"/>
          </p:cNvSpPr>
          <p:nvPr>
            <p:ph type="ftr" sz="quarter" idx="11"/>
          </p:nvPr>
        </p:nvSpPr>
        <p:spPr>
          <a:xfrm>
            <a:off x="3124200" y="4891090"/>
            <a:ext cx="2895600" cy="183356"/>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4891090"/>
            <a:ext cx="2133600" cy="183356"/>
          </a:xfrm>
          <a:prstGeom prst="rect">
            <a:avLst/>
          </a:prstGeom>
        </p:spPr>
        <p:txBody>
          <a:bodyPr/>
          <a:lstStyle>
            <a:lvl1pPr>
              <a:defRPr/>
            </a:lvl1pPr>
          </a:lstStyle>
          <a:p>
            <a:fld id="{8F0849FB-6786-BF40-A1C8-9473ECB240A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92369" y="171450"/>
            <a:ext cx="7772400" cy="285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028700"/>
            <a:ext cx="3815862"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18538" y="1028700"/>
            <a:ext cx="3815862" cy="3086100"/>
          </a:xfrm>
        </p:spPr>
        <p:txBody>
          <a:bodyPr/>
          <a:lstStyle/>
          <a:p>
            <a:pPr lvl="0"/>
            <a:r>
              <a:rPr lang="en-US" noProof="0" smtClean="0"/>
              <a:t>Click icon to add clip art</a:t>
            </a:r>
            <a:endParaRPr lang="en-US" noProof="0" dirty="0" smtClean="0"/>
          </a:p>
        </p:txBody>
      </p:sp>
    </p:spTree>
  </p:cSld>
  <p:clrMapOvr>
    <a:masterClrMapping/>
  </p:clrMapOvr>
  <p:transition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891090"/>
            <a:ext cx="2133600" cy="183356"/>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4891090"/>
            <a:ext cx="2895600" cy="183356"/>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4891090"/>
            <a:ext cx="2133600" cy="183356"/>
          </a:xfrm>
          <a:prstGeom prst="rect">
            <a:avLst/>
          </a:prstGeom>
        </p:spPr>
        <p:txBody>
          <a:bodyPr/>
          <a:lstStyle>
            <a:lvl1pPr>
              <a:defRPr/>
            </a:lvl1pPr>
          </a:lstStyle>
          <a:p>
            <a:fld id="{D20DFC95-97F2-42E4-8494-6ED6BF1FD5A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4891090"/>
            <a:ext cx="2133600" cy="183356"/>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4891090"/>
            <a:ext cx="2895600" cy="183356"/>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4891090"/>
            <a:ext cx="2133600" cy="183356"/>
          </a:xfrm>
          <a:prstGeom prst="rect">
            <a:avLst/>
          </a:prstGeom>
        </p:spPr>
        <p:txBody>
          <a:bodyPr/>
          <a:lstStyle>
            <a:lvl1pPr>
              <a:defRPr/>
            </a:lvl1pPr>
          </a:lstStyle>
          <a:p>
            <a:fld id="{BD4EE127-47CC-449D-A155-EA5B6774964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28702"/>
            <a:ext cx="4038600" cy="37695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28702"/>
            <a:ext cx="4038600" cy="37695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891090"/>
            <a:ext cx="2133600" cy="183356"/>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4891090"/>
            <a:ext cx="2895600" cy="183356"/>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4891090"/>
            <a:ext cx="2133600" cy="183356"/>
          </a:xfrm>
          <a:prstGeom prst="rect">
            <a:avLst/>
          </a:prstGeom>
        </p:spPr>
        <p:txBody>
          <a:bodyPr/>
          <a:lstStyle>
            <a:lvl1pPr>
              <a:defRPr/>
            </a:lvl1pPr>
          </a:lstStyle>
          <a:p>
            <a:fld id="{967172C3-85B5-4BEF-A5E9-2BA81190A51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891090"/>
            <a:ext cx="2133600" cy="183356"/>
          </a:xfrm>
          <a:prstGeom prst="rect">
            <a:avLst/>
          </a:prstGeom>
        </p:spPr>
        <p:txBody>
          <a:bodyPr/>
          <a:lstStyle>
            <a:lvl1pPr>
              <a:defRPr/>
            </a:lvl1pPr>
          </a:lstStyle>
          <a:p>
            <a:endParaRPr lang="en-US" dirty="0"/>
          </a:p>
        </p:txBody>
      </p:sp>
      <p:sp>
        <p:nvSpPr>
          <p:cNvPr id="8" name="Footer Placeholder 7"/>
          <p:cNvSpPr>
            <a:spLocks noGrp="1"/>
          </p:cNvSpPr>
          <p:nvPr>
            <p:ph type="ftr" sz="quarter" idx="11"/>
          </p:nvPr>
        </p:nvSpPr>
        <p:spPr>
          <a:xfrm>
            <a:off x="3124200" y="4891090"/>
            <a:ext cx="2895600" cy="183356"/>
          </a:xfrm>
          <a:prstGeom prst="rect">
            <a:avLst/>
          </a:prstGeom>
        </p:spPr>
        <p:txBody>
          <a:bodyPr/>
          <a:lstStyle>
            <a:lvl1pPr>
              <a:defRPr/>
            </a:lvl1pPr>
          </a:lstStyle>
          <a:p>
            <a:endParaRPr lang="en-US" dirty="0"/>
          </a:p>
        </p:txBody>
      </p:sp>
      <p:sp>
        <p:nvSpPr>
          <p:cNvPr id="9" name="Slide Number Placeholder 8"/>
          <p:cNvSpPr>
            <a:spLocks noGrp="1"/>
          </p:cNvSpPr>
          <p:nvPr>
            <p:ph type="sldNum" sz="quarter" idx="12"/>
          </p:nvPr>
        </p:nvSpPr>
        <p:spPr>
          <a:xfrm>
            <a:off x="6553200" y="4891090"/>
            <a:ext cx="2133600" cy="183356"/>
          </a:xfrm>
          <a:prstGeom prst="rect">
            <a:avLst/>
          </a:prstGeom>
        </p:spPr>
        <p:txBody>
          <a:bodyPr/>
          <a:lstStyle>
            <a:lvl1pPr>
              <a:defRPr/>
            </a:lvl1pPr>
          </a:lstStyle>
          <a:p>
            <a:fld id="{BA4738B0-8256-41FE-B989-BEBABEB42A4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891090"/>
            <a:ext cx="2133600" cy="183356"/>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4891090"/>
            <a:ext cx="2895600" cy="183356"/>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4891090"/>
            <a:ext cx="2133600" cy="183356"/>
          </a:xfrm>
          <a:prstGeom prst="rect">
            <a:avLst/>
          </a:prstGeom>
        </p:spPr>
        <p:txBody>
          <a:bodyPr/>
          <a:lstStyle>
            <a:lvl1pPr>
              <a:defRPr/>
            </a:lvl1pPr>
          </a:lstStyle>
          <a:p>
            <a:fld id="{BDD7E1AA-7359-4AE0-9ACE-0A9FBDA1059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891090"/>
            <a:ext cx="2133600" cy="183356"/>
          </a:xfrm>
          <a:prstGeom prst="rect">
            <a:avLst/>
          </a:prstGeom>
        </p:spPr>
        <p:txBody>
          <a:bodyPr/>
          <a:lstStyle>
            <a:lvl1pPr>
              <a:defRPr/>
            </a:lvl1pPr>
          </a:lstStyle>
          <a:p>
            <a:endParaRPr lang="en-US" dirty="0"/>
          </a:p>
        </p:txBody>
      </p:sp>
      <p:sp>
        <p:nvSpPr>
          <p:cNvPr id="3" name="Footer Placeholder 2"/>
          <p:cNvSpPr>
            <a:spLocks noGrp="1"/>
          </p:cNvSpPr>
          <p:nvPr>
            <p:ph type="ftr" sz="quarter" idx="11"/>
          </p:nvPr>
        </p:nvSpPr>
        <p:spPr>
          <a:xfrm>
            <a:off x="3124200" y="4891090"/>
            <a:ext cx="2895600" cy="183356"/>
          </a:xfrm>
          <a:prstGeom prst="rect">
            <a:avLst/>
          </a:prstGeom>
        </p:spPr>
        <p:txBody>
          <a:bodyPr/>
          <a:lstStyle>
            <a:lvl1pPr>
              <a:defRPr/>
            </a:lvl1pPr>
          </a:lstStyle>
          <a:p>
            <a:endParaRPr lang="en-US" dirty="0"/>
          </a:p>
        </p:txBody>
      </p:sp>
      <p:sp>
        <p:nvSpPr>
          <p:cNvPr id="4" name="Slide Number Placeholder 3"/>
          <p:cNvSpPr>
            <a:spLocks noGrp="1"/>
          </p:cNvSpPr>
          <p:nvPr>
            <p:ph type="sldNum" sz="quarter" idx="12"/>
          </p:nvPr>
        </p:nvSpPr>
        <p:spPr>
          <a:xfrm>
            <a:off x="6553200" y="4891090"/>
            <a:ext cx="2133600" cy="183356"/>
          </a:xfrm>
          <a:prstGeom prst="rect">
            <a:avLst/>
          </a:prstGeom>
        </p:spPr>
        <p:txBody>
          <a:bodyPr/>
          <a:lstStyle>
            <a:lvl1pPr>
              <a:defRPr/>
            </a:lvl1pPr>
          </a:lstStyle>
          <a:p>
            <a:fld id="{8D2EECB6-32CC-4A93-B04F-5A22730FF59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891090"/>
            <a:ext cx="2133600" cy="183356"/>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4891090"/>
            <a:ext cx="2895600" cy="183356"/>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4891090"/>
            <a:ext cx="2133600" cy="183356"/>
          </a:xfrm>
          <a:prstGeom prst="rect">
            <a:avLst/>
          </a:prstGeom>
        </p:spPr>
        <p:txBody>
          <a:bodyPr/>
          <a:lstStyle>
            <a:lvl1pPr>
              <a:defRPr/>
            </a:lvl1pPr>
          </a:lstStyle>
          <a:p>
            <a:fld id="{58920C12-E088-4972-B1EE-0FE56ECA392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891090"/>
            <a:ext cx="2133600" cy="183356"/>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4891090"/>
            <a:ext cx="2895600" cy="183356"/>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4891090"/>
            <a:ext cx="2133600" cy="183356"/>
          </a:xfrm>
          <a:prstGeom prst="rect">
            <a:avLst/>
          </a:prstGeom>
        </p:spPr>
        <p:txBody>
          <a:bodyPr/>
          <a:lstStyle>
            <a:lvl1pPr>
              <a:defRPr/>
            </a:lvl1pPr>
          </a:lstStyle>
          <a:p>
            <a:fld id="{2EFA9C6A-AEFF-45D1-8525-C0E277EB81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gif"/><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19" Type="http://schemas.openxmlformats.org/officeDocument/2006/relationships/image" Target="../media/image5.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14" name="Group 13"/>
          <p:cNvGrpSpPr/>
          <p:nvPr/>
        </p:nvGrpSpPr>
        <p:grpSpPr>
          <a:xfrm>
            <a:off x="0" y="1"/>
            <a:ext cx="9144000" cy="5146040"/>
            <a:chOff x="0" y="0"/>
            <a:chExt cx="9144000" cy="5146040"/>
          </a:xfrm>
        </p:grpSpPr>
        <p:sp>
          <p:nvSpPr>
            <p:cNvPr id="1047" name="Rectangle 23"/>
            <p:cNvSpPr>
              <a:spLocks noChangeArrowheads="1"/>
            </p:cNvSpPr>
            <p:nvPr userDrawn="1"/>
          </p:nvSpPr>
          <p:spPr bwMode="gray">
            <a:xfrm>
              <a:off x="0" y="0"/>
              <a:ext cx="9144000" cy="590550"/>
            </a:xfrm>
            <a:prstGeom prst="rect">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endParaRPr lang="en-US">
                <a:solidFill>
                  <a:srgbClr val="0E3F96"/>
                </a:solidFill>
              </a:endParaRPr>
            </a:p>
          </p:txBody>
        </p:sp>
        <p:sp>
          <p:nvSpPr>
            <p:cNvPr id="1048" name="Rectangle 24"/>
            <p:cNvSpPr>
              <a:spLocks noChangeArrowheads="1"/>
            </p:cNvSpPr>
            <p:nvPr userDrawn="1"/>
          </p:nvSpPr>
          <p:spPr bwMode="gray">
            <a:xfrm>
              <a:off x="0" y="4917440"/>
              <a:ext cx="9144000" cy="228600"/>
            </a:xfrm>
            <a:prstGeom prst="rect">
              <a:avLst/>
            </a:prstGeom>
            <a:solidFill>
              <a:schemeClr val="accent2"/>
            </a:solidFill>
            <a:ln w="9525">
              <a:noFill/>
              <a:miter lim="800000"/>
              <a:headEnd/>
              <a:tailEnd/>
            </a:ln>
            <a:effectLst/>
          </p:spPr>
          <p:txBody>
            <a:bodyPr wrap="none" anchor="ctr"/>
            <a:lstStyle/>
            <a:p>
              <a:endParaRPr lang="en-US">
                <a:solidFill>
                  <a:srgbClr val="0E3F96"/>
                </a:solidFill>
              </a:endParaRPr>
            </a:p>
          </p:txBody>
        </p:sp>
        <p:sp>
          <p:nvSpPr>
            <p:cNvPr id="1049" name="Rectangle 25"/>
            <p:cNvSpPr>
              <a:spLocks noChangeArrowheads="1"/>
            </p:cNvSpPr>
            <p:nvPr userDrawn="1"/>
          </p:nvSpPr>
          <p:spPr bwMode="gray">
            <a:xfrm>
              <a:off x="9005889" y="15240"/>
              <a:ext cx="137160" cy="5128260"/>
            </a:xfrm>
            <a:prstGeom prst="rect">
              <a:avLst/>
            </a:prstGeom>
            <a:solidFill>
              <a:schemeClr val="accent1"/>
            </a:solidFill>
            <a:ln w="9525">
              <a:noFill/>
              <a:miter lim="800000"/>
              <a:headEnd/>
              <a:tailEnd/>
            </a:ln>
            <a:effectLst/>
          </p:spPr>
          <p:txBody>
            <a:bodyPr wrap="none" anchor="ctr"/>
            <a:lstStyle/>
            <a:p>
              <a:endParaRPr lang="en-US">
                <a:solidFill>
                  <a:srgbClr val="0E3F96"/>
                </a:solidFill>
              </a:endParaRPr>
            </a:p>
          </p:txBody>
        </p:sp>
        <p:sp>
          <p:nvSpPr>
            <p:cNvPr id="1053" name="Rectangle 29"/>
            <p:cNvSpPr>
              <a:spLocks noChangeArrowheads="1"/>
            </p:cNvSpPr>
            <p:nvPr userDrawn="1"/>
          </p:nvSpPr>
          <p:spPr bwMode="gray">
            <a:xfrm>
              <a:off x="1309689" y="141605"/>
              <a:ext cx="7696200" cy="457200"/>
            </a:xfrm>
            <a:prstGeom prst="rect">
              <a:avLst/>
            </a:prstGeom>
            <a:solidFill>
              <a:schemeClr val="bg1"/>
            </a:solidFill>
            <a:ln w="9525">
              <a:noFill/>
              <a:miter lim="800000"/>
              <a:headEnd/>
              <a:tailEnd/>
            </a:ln>
            <a:effectLst/>
          </p:spPr>
          <p:txBody>
            <a:bodyPr wrap="none" anchor="ctr"/>
            <a:lstStyle/>
            <a:p>
              <a:endParaRPr lang="en-US">
                <a:solidFill>
                  <a:srgbClr val="0E3F96"/>
                </a:solidFill>
              </a:endParaRPr>
            </a:p>
          </p:txBody>
        </p:sp>
        <p:grpSp>
          <p:nvGrpSpPr>
            <p:cNvPr id="1050" name="Group 26"/>
            <p:cNvGrpSpPr>
              <a:grpSpLocks/>
            </p:cNvGrpSpPr>
            <p:nvPr userDrawn="1"/>
          </p:nvGrpSpPr>
          <p:grpSpPr bwMode="auto">
            <a:xfrm>
              <a:off x="0" y="628650"/>
              <a:ext cx="9144000" cy="64008"/>
              <a:chOff x="0" y="820420"/>
              <a:chExt cx="5760" cy="64008"/>
            </a:xfrm>
          </p:grpSpPr>
          <p:sp>
            <p:nvSpPr>
              <p:cNvPr id="1051" name="Line 27"/>
              <p:cNvSpPr>
                <a:spLocks noChangeShapeType="1"/>
              </p:cNvSpPr>
              <p:nvPr userDrawn="1"/>
            </p:nvSpPr>
            <p:spPr bwMode="gray">
              <a:xfrm>
                <a:off x="0" y="820420"/>
                <a:ext cx="5760" cy="0"/>
              </a:xfrm>
              <a:prstGeom prst="line">
                <a:avLst/>
              </a:prstGeom>
              <a:noFill/>
              <a:ln w="28575">
                <a:solidFill>
                  <a:schemeClr val="hlink"/>
                </a:solidFill>
                <a:miter lim="800000"/>
                <a:headEnd/>
                <a:tailEnd/>
              </a:ln>
              <a:effectLst/>
            </p:spPr>
            <p:txBody>
              <a:bodyPr wrap="none"/>
              <a:lstStyle/>
              <a:p>
                <a:endParaRPr lang="en-US">
                  <a:solidFill>
                    <a:srgbClr val="0E3F96"/>
                  </a:solidFill>
                </a:endParaRPr>
              </a:p>
            </p:txBody>
          </p:sp>
          <p:sp>
            <p:nvSpPr>
              <p:cNvPr id="1052" name="Rectangle 28"/>
              <p:cNvSpPr>
                <a:spLocks noChangeArrowheads="1"/>
              </p:cNvSpPr>
              <p:nvPr/>
            </p:nvSpPr>
            <p:spPr bwMode="gray">
              <a:xfrm>
                <a:off x="0" y="820420"/>
                <a:ext cx="816" cy="64008"/>
              </a:xfrm>
              <a:prstGeom prst="rect">
                <a:avLst/>
              </a:prstGeom>
              <a:solidFill>
                <a:schemeClr val="hlink"/>
              </a:solidFill>
              <a:ln w="9525">
                <a:noFill/>
                <a:miter lim="800000"/>
                <a:headEnd/>
                <a:tailEnd/>
              </a:ln>
              <a:effectLst/>
            </p:spPr>
            <p:txBody>
              <a:bodyPr wrap="none" anchor="ctr"/>
              <a:lstStyle/>
              <a:p>
                <a:endParaRPr lang="en-US">
                  <a:solidFill>
                    <a:srgbClr val="0E3F96"/>
                  </a:solidFill>
                </a:endParaRPr>
              </a:p>
            </p:txBody>
          </p:sp>
        </p:grpSp>
      </p:grpSp>
      <p:sp>
        <p:nvSpPr>
          <p:cNvPr id="1026" name="Rectangle 2"/>
          <p:cNvSpPr>
            <a:spLocks noGrp="1" noChangeArrowheads="1"/>
          </p:cNvSpPr>
          <p:nvPr>
            <p:ph type="title"/>
          </p:nvPr>
        </p:nvSpPr>
        <p:spPr bwMode="auto">
          <a:xfrm>
            <a:off x="1295400" y="179705"/>
            <a:ext cx="7010400" cy="4000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028702"/>
            <a:ext cx="8229600" cy="37695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6" name="Picture 6" descr="E:\Data\Exports\Technical\Literature_working\GT_Literature\logos\ER-trans-light-shade.gif"/>
          <p:cNvPicPr>
            <a:picLocks noChangeAspect="1" noChangeArrowheads="1"/>
          </p:cNvPicPr>
          <p:nvPr/>
        </p:nvPicPr>
        <p:blipFill>
          <a:blip r:embed="rId15" cstate="print"/>
          <a:srcRect/>
          <a:stretch>
            <a:fillRect/>
          </a:stretch>
        </p:blipFill>
        <p:spPr bwMode="auto">
          <a:xfrm>
            <a:off x="91441" y="133352"/>
            <a:ext cx="1117241" cy="391715"/>
          </a:xfrm>
          <a:prstGeom prst="rect">
            <a:avLst/>
          </a:prstGeom>
          <a:noFill/>
        </p:spPr>
      </p:pic>
      <p:pic>
        <p:nvPicPr>
          <p:cNvPr id="1033" name="Picture 9" descr="E:\Data\Exports\Technical\Literature_working\GT_Literature\logos\er-logo1.gif"/>
          <p:cNvPicPr>
            <a:picLocks noChangeAspect="1" noChangeArrowheads="1"/>
          </p:cNvPicPr>
          <p:nvPr/>
        </p:nvPicPr>
        <p:blipFill>
          <a:blip r:embed="rId16" cstate="print"/>
          <a:srcRect/>
          <a:stretch>
            <a:fillRect/>
          </a:stretch>
        </p:blipFill>
        <p:spPr bwMode="auto">
          <a:xfrm>
            <a:off x="7162804" y="4943475"/>
            <a:ext cx="1702437" cy="182880"/>
          </a:xfrm>
          <a:prstGeom prst="rect">
            <a:avLst/>
          </a:prstGeom>
          <a:noFill/>
        </p:spPr>
      </p:pic>
      <p:grpSp>
        <p:nvGrpSpPr>
          <p:cNvPr id="15" name="Group 14"/>
          <p:cNvGrpSpPr/>
          <p:nvPr userDrawn="1"/>
        </p:nvGrpSpPr>
        <p:grpSpPr>
          <a:xfrm>
            <a:off x="0" y="1"/>
            <a:ext cx="9144000" cy="5146040"/>
            <a:chOff x="0" y="0"/>
            <a:chExt cx="9144000" cy="5146040"/>
          </a:xfrm>
        </p:grpSpPr>
        <p:sp>
          <p:nvSpPr>
            <p:cNvPr id="16" name="Rectangle 23"/>
            <p:cNvSpPr>
              <a:spLocks noChangeArrowheads="1"/>
            </p:cNvSpPr>
            <p:nvPr userDrawn="1"/>
          </p:nvSpPr>
          <p:spPr bwMode="gray">
            <a:xfrm>
              <a:off x="0" y="0"/>
              <a:ext cx="9144000" cy="590550"/>
            </a:xfrm>
            <a:prstGeom prst="rect">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endParaRPr lang="en-US" dirty="0"/>
            </a:p>
          </p:txBody>
        </p:sp>
        <p:sp>
          <p:nvSpPr>
            <p:cNvPr id="17" name="Rectangle 24"/>
            <p:cNvSpPr>
              <a:spLocks noChangeArrowheads="1"/>
            </p:cNvSpPr>
            <p:nvPr userDrawn="1"/>
          </p:nvSpPr>
          <p:spPr bwMode="gray">
            <a:xfrm>
              <a:off x="0" y="4917440"/>
              <a:ext cx="9144000" cy="228600"/>
            </a:xfrm>
            <a:prstGeom prst="rect">
              <a:avLst/>
            </a:prstGeom>
            <a:solidFill>
              <a:schemeClr val="accent2"/>
            </a:solidFill>
            <a:ln w="9525">
              <a:noFill/>
              <a:miter lim="800000"/>
              <a:headEnd/>
              <a:tailEnd/>
            </a:ln>
            <a:effectLst/>
          </p:spPr>
          <p:txBody>
            <a:bodyPr wrap="none" anchor="ctr"/>
            <a:lstStyle/>
            <a:p>
              <a:endParaRPr lang="en-US" dirty="0"/>
            </a:p>
          </p:txBody>
        </p:sp>
        <p:sp>
          <p:nvSpPr>
            <p:cNvPr id="18" name="Rectangle 25"/>
            <p:cNvSpPr>
              <a:spLocks noChangeArrowheads="1"/>
            </p:cNvSpPr>
            <p:nvPr userDrawn="1"/>
          </p:nvSpPr>
          <p:spPr bwMode="gray">
            <a:xfrm>
              <a:off x="9005889" y="15240"/>
              <a:ext cx="137160" cy="5128260"/>
            </a:xfrm>
            <a:prstGeom prst="rect">
              <a:avLst/>
            </a:prstGeom>
            <a:solidFill>
              <a:schemeClr val="accent1"/>
            </a:solidFill>
            <a:ln w="9525">
              <a:noFill/>
              <a:miter lim="800000"/>
              <a:headEnd/>
              <a:tailEnd/>
            </a:ln>
            <a:effectLst/>
          </p:spPr>
          <p:txBody>
            <a:bodyPr wrap="none" anchor="ctr"/>
            <a:lstStyle/>
            <a:p>
              <a:endParaRPr lang="en-US" dirty="0"/>
            </a:p>
          </p:txBody>
        </p:sp>
        <p:sp>
          <p:nvSpPr>
            <p:cNvPr id="19" name="Rectangle 29"/>
            <p:cNvSpPr>
              <a:spLocks noChangeArrowheads="1"/>
            </p:cNvSpPr>
            <p:nvPr userDrawn="1"/>
          </p:nvSpPr>
          <p:spPr bwMode="gray">
            <a:xfrm>
              <a:off x="1309689" y="141605"/>
              <a:ext cx="7696200" cy="457200"/>
            </a:xfrm>
            <a:prstGeom prst="rect">
              <a:avLst/>
            </a:prstGeom>
            <a:solidFill>
              <a:schemeClr val="bg1"/>
            </a:solidFill>
            <a:ln w="9525">
              <a:noFill/>
              <a:miter lim="800000"/>
              <a:headEnd/>
              <a:tailEnd/>
            </a:ln>
            <a:effectLst/>
          </p:spPr>
          <p:txBody>
            <a:bodyPr wrap="none" anchor="ctr"/>
            <a:lstStyle/>
            <a:p>
              <a:endParaRPr lang="en-US" dirty="0"/>
            </a:p>
          </p:txBody>
        </p:sp>
        <p:grpSp>
          <p:nvGrpSpPr>
            <p:cNvPr id="20" name="Group 26"/>
            <p:cNvGrpSpPr>
              <a:grpSpLocks/>
            </p:cNvGrpSpPr>
            <p:nvPr userDrawn="1"/>
          </p:nvGrpSpPr>
          <p:grpSpPr bwMode="auto">
            <a:xfrm>
              <a:off x="0" y="628650"/>
              <a:ext cx="9144000" cy="64008"/>
              <a:chOff x="0" y="820420"/>
              <a:chExt cx="5760" cy="64008"/>
            </a:xfrm>
          </p:grpSpPr>
          <p:sp>
            <p:nvSpPr>
              <p:cNvPr id="21" name="Line 27"/>
              <p:cNvSpPr>
                <a:spLocks noChangeShapeType="1"/>
              </p:cNvSpPr>
              <p:nvPr userDrawn="1"/>
            </p:nvSpPr>
            <p:spPr bwMode="gray">
              <a:xfrm>
                <a:off x="0" y="820420"/>
                <a:ext cx="5760" cy="0"/>
              </a:xfrm>
              <a:prstGeom prst="line">
                <a:avLst/>
              </a:prstGeom>
              <a:noFill/>
              <a:ln w="28575">
                <a:solidFill>
                  <a:schemeClr val="hlink"/>
                </a:solidFill>
                <a:miter lim="800000"/>
                <a:headEnd/>
                <a:tailEnd/>
              </a:ln>
              <a:effectLst/>
            </p:spPr>
            <p:txBody>
              <a:bodyPr wrap="none"/>
              <a:lstStyle/>
              <a:p>
                <a:endParaRPr lang="en-US" dirty="0"/>
              </a:p>
            </p:txBody>
          </p:sp>
          <p:sp>
            <p:nvSpPr>
              <p:cNvPr id="22" name="Rectangle 28"/>
              <p:cNvSpPr>
                <a:spLocks noChangeArrowheads="1"/>
              </p:cNvSpPr>
              <p:nvPr/>
            </p:nvSpPr>
            <p:spPr bwMode="gray">
              <a:xfrm>
                <a:off x="0" y="820420"/>
                <a:ext cx="816" cy="64008"/>
              </a:xfrm>
              <a:prstGeom prst="rect">
                <a:avLst/>
              </a:prstGeom>
              <a:solidFill>
                <a:schemeClr val="hlink"/>
              </a:solidFill>
              <a:ln w="9525">
                <a:noFill/>
                <a:miter lim="800000"/>
                <a:headEnd/>
                <a:tailEnd/>
              </a:ln>
              <a:effectLst/>
            </p:spPr>
            <p:txBody>
              <a:bodyPr wrap="none" anchor="ctr"/>
              <a:lstStyle/>
              <a:p>
                <a:endParaRPr lang="en-US" dirty="0"/>
              </a:p>
            </p:txBody>
          </p:sp>
        </p:grpSp>
      </p:gr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xStyles>
    <p:titleStyle>
      <a:lvl1pPr algn="l" rtl="0" eaLnBrk="1" fontAlgn="base" hangingPunct="1">
        <a:spcBef>
          <a:spcPct val="0"/>
        </a:spcBef>
        <a:spcAft>
          <a:spcPct val="0"/>
        </a:spcAft>
        <a:defRPr sz="2800">
          <a:solidFill>
            <a:schemeClr val="accent1"/>
          </a:solidFill>
          <a:effectLst>
            <a:outerShdw blurRad="38100" dist="38100" dir="2700000" algn="tl">
              <a:srgbClr val="000000">
                <a:alpha val="43137"/>
              </a:srgbClr>
            </a:outerShdw>
          </a:effectLst>
          <a:latin typeface="Arial Black" pitchFamily="34" charset="0"/>
          <a:ea typeface="+mj-ea"/>
          <a:cs typeface="+mj-cs"/>
        </a:defRPr>
      </a:lvl1pPr>
      <a:lvl2pPr algn="l" rtl="0" eaLnBrk="1" fontAlgn="base" hangingPunct="1">
        <a:spcBef>
          <a:spcPct val="0"/>
        </a:spcBef>
        <a:spcAft>
          <a:spcPct val="0"/>
        </a:spcAft>
        <a:defRPr sz="4000">
          <a:solidFill>
            <a:schemeClr val="accent1"/>
          </a:solidFill>
          <a:latin typeface="Arial" charset="0"/>
        </a:defRPr>
      </a:lvl2pPr>
      <a:lvl3pPr algn="l" rtl="0" eaLnBrk="1" fontAlgn="base" hangingPunct="1">
        <a:spcBef>
          <a:spcPct val="0"/>
        </a:spcBef>
        <a:spcAft>
          <a:spcPct val="0"/>
        </a:spcAft>
        <a:defRPr sz="4000">
          <a:solidFill>
            <a:schemeClr val="accent1"/>
          </a:solidFill>
          <a:latin typeface="Arial" charset="0"/>
        </a:defRPr>
      </a:lvl3pPr>
      <a:lvl4pPr algn="l" rtl="0" eaLnBrk="1" fontAlgn="base" hangingPunct="1">
        <a:spcBef>
          <a:spcPct val="0"/>
        </a:spcBef>
        <a:spcAft>
          <a:spcPct val="0"/>
        </a:spcAft>
        <a:defRPr sz="4000">
          <a:solidFill>
            <a:schemeClr val="accent1"/>
          </a:solidFill>
          <a:latin typeface="Arial" charset="0"/>
        </a:defRPr>
      </a:lvl4pPr>
      <a:lvl5pPr algn="l" rtl="0" eaLnBrk="1" fontAlgn="base" hangingPunct="1">
        <a:spcBef>
          <a:spcPct val="0"/>
        </a:spcBef>
        <a:spcAft>
          <a:spcPct val="0"/>
        </a:spcAft>
        <a:defRPr sz="4000">
          <a:solidFill>
            <a:schemeClr val="accent1"/>
          </a:solidFill>
          <a:latin typeface="Arial" charset="0"/>
        </a:defRPr>
      </a:lvl5pPr>
      <a:lvl6pPr marL="457200" algn="l" rtl="0" eaLnBrk="1" fontAlgn="base" hangingPunct="1">
        <a:spcBef>
          <a:spcPct val="0"/>
        </a:spcBef>
        <a:spcAft>
          <a:spcPct val="0"/>
        </a:spcAft>
        <a:defRPr sz="4000">
          <a:solidFill>
            <a:schemeClr val="accent1"/>
          </a:solidFill>
          <a:latin typeface="Arial" charset="0"/>
        </a:defRPr>
      </a:lvl6pPr>
      <a:lvl7pPr marL="914400" algn="l" rtl="0" eaLnBrk="1" fontAlgn="base" hangingPunct="1">
        <a:spcBef>
          <a:spcPct val="0"/>
        </a:spcBef>
        <a:spcAft>
          <a:spcPct val="0"/>
        </a:spcAft>
        <a:defRPr sz="4000">
          <a:solidFill>
            <a:schemeClr val="accent1"/>
          </a:solidFill>
          <a:latin typeface="Arial" charset="0"/>
        </a:defRPr>
      </a:lvl7pPr>
      <a:lvl8pPr marL="1371600" algn="l" rtl="0" eaLnBrk="1" fontAlgn="base" hangingPunct="1">
        <a:spcBef>
          <a:spcPct val="0"/>
        </a:spcBef>
        <a:spcAft>
          <a:spcPct val="0"/>
        </a:spcAft>
        <a:defRPr sz="4000">
          <a:solidFill>
            <a:schemeClr val="accent1"/>
          </a:solidFill>
          <a:latin typeface="Arial" charset="0"/>
        </a:defRPr>
      </a:lvl8pPr>
      <a:lvl9pPr marL="1828800" algn="l" rtl="0" eaLnBrk="1" fontAlgn="base" hangingPunct="1">
        <a:spcBef>
          <a:spcPct val="0"/>
        </a:spcBef>
        <a:spcAft>
          <a:spcPct val="0"/>
        </a:spcAft>
        <a:defRPr sz="4000">
          <a:solidFill>
            <a:schemeClr val="accent1"/>
          </a:solidFill>
          <a:latin typeface="Arial" charset="0"/>
        </a:defRPr>
      </a:lvl9pPr>
    </p:titleStyle>
    <p:bodyStyle>
      <a:lvl1pPr marL="342900" indent="-342900" algn="l" rtl="0" eaLnBrk="1" fontAlgn="base" hangingPunct="1">
        <a:spcBef>
          <a:spcPct val="20000"/>
        </a:spcBef>
        <a:spcAft>
          <a:spcPct val="0"/>
        </a:spcAft>
        <a:buSzPct val="70000"/>
        <a:buFontTx/>
        <a:buBlip>
          <a:blip r:embed="rId17"/>
        </a:buBlip>
        <a:defRPr sz="2800">
          <a:solidFill>
            <a:schemeClr val="tx1"/>
          </a:solidFill>
          <a:latin typeface="+mn-lt"/>
          <a:ea typeface="+mn-ea"/>
          <a:cs typeface="+mn-cs"/>
        </a:defRPr>
      </a:lvl1pPr>
      <a:lvl2pPr marL="742950" indent="-285750" algn="l" rtl="0" eaLnBrk="1" fontAlgn="base" hangingPunct="1">
        <a:spcBef>
          <a:spcPct val="20000"/>
        </a:spcBef>
        <a:spcAft>
          <a:spcPct val="0"/>
        </a:spcAft>
        <a:buSzPct val="80000"/>
        <a:buFont typeface="Wingdings" pitchFamily="2" charset="2"/>
        <a:buChar char="Ø"/>
        <a:defRPr sz="2400">
          <a:solidFill>
            <a:schemeClr val="tx1"/>
          </a:solidFill>
          <a:latin typeface="+mn-lt"/>
        </a:defRPr>
      </a:lvl2pPr>
      <a:lvl3pPr marL="1143000" indent="-228600" algn="l" rtl="0" eaLnBrk="1" fontAlgn="base" hangingPunct="1">
        <a:spcBef>
          <a:spcPct val="20000"/>
        </a:spcBef>
        <a:spcAft>
          <a:spcPct val="0"/>
        </a:spcAft>
        <a:buSzPct val="80000"/>
        <a:buFontTx/>
        <a:buBlip>
          <a:blip r:embed="rId18"/>
        </a:buBlip>
        <a:defRPr sz="2400">
          <a:solidFill>
            <a:schemeClr val="tx1"/>
          </a:solidFill>
          <a:latin typeface="+mn-lt"/>
        </a:defRPr>
      </a:lvl3pPr>
      <a:lvl4pPr marL="1600200" indent="-228600" algn="l" rtl="0" eaLnBrk="1" fontAlgn="base" hangingPunct="1">
        <a:spcBef>
          <a:spcPct val="20000"/>
        </a:spcBef>
        <a:spcAft>
          <a:spcPct val="0"/>
        </a:spcAft>
        <a:buSzPct val="80000"/>
        <a:buFontTx/>
        <a:buBlip>
          <a:blip r:embed="rId19"/>
        </a:buBlip>
        <a:defRPr sz="2000">
          <a:solidFill>
            <a:schemeClr val="tx1"/>
          </a:solidFill>
          <a:latin typeface="+mn-lt"/>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gif"/><Relationship Id="rId4" Type="http://schemas.openxmlformats.org/officeDocument/2006/relationships/image" Target="../media/image11.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59.90.201.12:50001/webdat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gif"/><Relationship Id="rId5" Type="http://schemas.openxmlformats.org/officeDocument/2006/relationships/image" Target="../media/image10.gif"/><Relationship Id="rId4" Type="http://schemas.openxmlformats.org/officeDocument/2006/relationships/image" Target="../media/image14.gif"/></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subTitle" idx="1"/>
          </p:nvPr>
        </p:nvSpPr>
        <p:spPr>
          <a:xfrm>
            <a:off x="2362200" y="1358411"/>
            <a:ext cx="6400800" cy="342900"/>
          </a:xfrm>
        </p:spPr>
        <p:txBody>
          <a:bodyPr/>
          <a:lstStyle/>
          <a:p>
            <a:r>
              <a:rPr lang="en-US" sz="2400" b="1" spc="200" dirty="0" smtClean="0">
                <a:effectLst>
                  <a:outerShdw blurRad="38100" dist="38100" dir="2700000" algn="tl">
                    <a:srgbClr val="000000">
                      <a:alpha val="43137"/>
                    </a:srgbClr>
                  </a:outerShdw>
                </a:effectLst>
                <a:latin typeface="Arial Black" pitchFamily="34" charset="0"/>
              </a:rPr>
              <a:t>CORPORATE  PRESENTATION</a:t>
            </a:r>
            <a:endParaRPr lang="en-US" sz="2400" b="1" spc="200" dirty="0">
              <a:effectLst>
                <a:outerShdw blurRad="38100" dist="38100" dir="2700000" algn="tl">
                  <a:srgbClr val="000000">
                    <a:alpha val="43137"/>
                  </a:srgbClr>
                </a:outerShdw>
              </a:effectLst>
              <a:latin typeface="Arial Black" pitchFamily="34" charset="0"/>
            </a:endParaRPr>
          </a:p>
        </p:txBody>
      </p:sp>
      <p:pic>
        <p:nvPicPr>
          <p:cNvPr id="2051" name="Picture 3" descr="E:\Data\Exports\Technical\Literature_working\GT_Literature\logos\er-logo.gif"/>
          <p:cNvPicPr>
            <a:picLocks noChangeAspect="1" noChangeArrowheads="1"/>
          </p:cNvPicPr>
          <p:nvPr/>
        </p:nvPicPr>
        <p:blipFill>
          <a:blip r:embed="rId3" cstate="print"/>
          <a:srcRect/>
          <a:stretch>
            <a:fillRect/>
          </a:stretch>
        </p:blipFill>
        <p:spPr bwMode="auto">
          <a:xfrm>
            <a:off x="2968813" y="1857135"/>
            <a:ext cx="5029200" cy="457739"/>
          </a:xfrm>
          <a:prstGeom prst="rect">
            <a:avLst/>
          </a:prstGeom>
          <a:noFill/>
        </p:spPr>
      </p:pic>
      <p:sp>
        <p:nvSpPr>
          <p:cNvPr id="9" name="Rectangle 8"/>
          <p:cNvSpPr/>
          <p:nvPr/>
        </p:nvSpPr>
        <p:spPr>
          <a:xfrm>
            <a:off x="424540" y="4861142"/>
            <a:ext cx="3733800" cy="3231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1500" b="1" cap="none" spc="0" dirty="0" smtClean="0">
                <a:ln>
                  <a:prstDash val="solid"/>
                </a:ln>
                <a:solidFill>
                  <a:schemeClr val="bg2"/>
                </a:solidFill>
                <a:effectLst>
                  <a:outerShdw blurRad="88000" dist="50800" dir="5040000" algn="tl">
                    <a:schemeClr val="accent4">
                      <a:tint val="80000"/>
                      <a:satMod val="250000"/>
                      <a:alpha val="45000"/>
                    </a:schemeClr>
                  </a:outerShdw>
                </a:effectLst>
              </a:rPr>
              <a:t>EXCELLENCE THROUGH INGENUITY</a:t>
            </a:r>
            <a:endParaRPr lang="en-US" sz="1500" b="1" cap="none" spc="0" dirty="0">
              <a:ln>
                <a:prstDash val="solid"/>
              </a:ln>
              <a:solidFill>
                <a:schemeClr val="bg2"/>
              </a:solidFill>
              <a:effectLst>
                <a:outerShdw blurRad="88000" dist="50800" dir="5040000" algn="tl">
                  <a:schemeClr val="accent4">
                    <a:tint val="80000"/>
                    <a:satMod val="250000"/>
                    <a:alpha val="45000"/>
                  </a:schemeClr>
                </a:outerShdw>
              </a:effectLst>
            </a:endParaRPr>
          </a:p>
        </p:txBody>
      </p:sp>
      <p:pic>
        <p:nvPicPr>
          <p:cNvPr id="6" name="Picture 3" descr="C:\Users\erak\Desktop\ER.gif"/>
          <p:cNvPicPr>
            <a:picLocks noChangeAspect="1" noChangeArrowheads="1"/>
          </p:cNvPicPr>
          <p:nvPr/>
        </p:nvPicPr>
        <p:blipFill>
          <a:blip r:embed="rId4" cstate="print"/>
          <a:srcRect/>
          <a:stretch>
            <a:fillRect/>
          </a:stretch>
        </p:blipFill>
        <p:spPr bwMode="auto">
          <a:xfrm>
            <a:off x="355601" y="641352"/>
            <a:ext cx="2133600" cy="898102"/>
          </a:xfrm>
          <a:prstGeom prst="rect">
            <a:avLst/>
          </a:prstGeom>
          <a:noFill/>
        </p:spPr>
      </p:pic>
      <p:sp>
        <p:nvSpPr>
          <p:cNvPr id="7" name="Rectangle 6"/>
          <p:cNvSpPr/>
          <p:nvPr/>
        </p:nvSpPr>
        <p:spPr>
          <a:xfrm>
            <a:off x="2133600" y="2383493"/>
            <a:ext cx="6705600" cy="1200328"/>
          </a:xfrm>
          <a:prstGeom prst="rect">
            <a:avLst/>
          </a:prstGeom>
        </p:spPr>
        <p:txBody>
          <a:bodyPr wrap="square">
            <a:spAutoFit/>
          </a:bodyPr>
          <a:lstStyle/>
          <a:p>
            <a:pPr algn="ctr"/>
            <a:r>
              <a:rPr lang="en-US" sz="2400" b="1" dirty="0" smtClean="0">
                <a:latin typeface="Futura Md BT" pitchFamily="34" charset="0"/>
              </a:rPr>
              <a:t>ONLINE WEB BASED MONITORING </a:t>
            </a:r>
          </a:p>
          <a:p>
            <a:pPr algn="ctr"/>
            <a:r>
              <a:rPr lang="en-US" sz="2400" b="1" dirty="0" smtClean="0">
                <a:latin typeface="Futura Md BT" pitchFamily="34" charset="0"/>
              </a:rPr>
              <a:t>OF</a:t>
            </a:r>
          </a:p>
          <a:p>
            <a:pPr algn="ctr"/>
            <a:r>
              <a:rPr lang="en-US" sz="2400" b="1" dirty="0" smtClean="0">
                <a:latin typeface="Futura Md BT" pitchFamily="34" charset="0"/>
              </a:rPr>
              <a:t> WATER RESOURCES </a:t>
            </a:r>
          </a:p>
        </p:txBody>
      </p:sp>
      <p:sp>
        <p:nvSpPr>
          <p:cNvPr id="8" name="Rectangle 7"/>
          <p:cNvSpPr/>
          <p:nvPr/>
        </p:nvSpPr>
        <p:spPr>
          <a:xfrm>
            <a:off x="3303490" y="3524255"/>
            <a:ext cx="4572000" cy="584776"/>
          </a:xfrm>
          <a:prstGeom prst="rect">
            <a:avLst/>
          </a:prstGeom>
        </p:spPr>
        <p:txBody>
          <a:bodyPr>
            <a:spAutoFit/>
          </a:bodyPr>
          <a:lstStyle/>
          <a:p>
            <a:pPr algn="ctr"/>
            <a:r>
              <a:rPr lang="en-US" sz="3200" b="1" dirty="0" smtClean="0">
                <a:solidFill>
                  <a:srgbClr val="00B050"/>
                </a:solidFill>
                <a:latin typeface="Futura Md BT" pitchFamily="34" charset="0"/>
              </a:rPr>
              <a:t>WELCOME</a:t>
            </a:r>
            <a:endParaRPr lang="en-US" sz="3200" dirty="0">
              <a:solidFill>
                <a:srgbClr val="00B050"/>
              </a:solidFill>
              <a:latin typeface="Futura Md BT" pitchFamily="34" charset="0"/>
            </a:endParaRPr>
          </a:p>
        </p:txBody>
      </p:sp>
      <p:pic>
        <p:nvPicPr>
          <p:cNvPr id="10" name="Picture 2" descr="\\Ergbo1\ergbo\Deepika\50th Years of Excellence Final Logo 2.gif"/>
          <p:cNvPicPr>
            <a:picLocks noChangeAspect="1" noChangeArrowheads="1"/>
          </p:cNvPicPr>
          <p:nvPr/>
        </p:nvPicPr>
        <p:blipFill>
          <a:blip r:embed="rId5" cstate="print"/>
          <a:srcRect/>
          <a:stretch>
            <a:fillRect/>
          </a:stretch>
        </p:blipFill>
        <p:spPr bwMode="auto">
          <a:xfrm>
            <a:off x="152400" y="4095750"/>
            <a:ext cx="1113870" cy="731520"/>
          </a:xfrm>
          <a:prstGeom prst="rect">
            <a:avLst/>
          </a:prstGeom>
          <a:noFill/>
        </p:spPr>
      </p:pic>
      <p:sp>
        <p:nvSpPr>
          <p:cNvPr id="11" name="Rectangle 10"/>
          <p:cNvSpPr/>
          <p:nvPr/>
        </p:nvSpPr>
        <p:spPr>
          <a:xfrm>
            <a:off x="6934208" y="3943350"/>
            <a:ext cx="2138149" cy="923330"/>
          </a:xfrm>
          <a:prstGeom prst="rect">
            <a:avLst/>
          </a:prstGeom>
        </p:spPr>
        <p:txBody>
          <a:bodyPr wrap="none">
            <a:spAutoFit/>
          </a:bodyPr>
          <a:lstStyle/>
          <a:p>
            <a:r>
              <a:rPr lang="en-US" b="1" dirty="0" smtClean="0">
                <a:latin typeface="Futura Md BT" pitchFamily="34" charset="0"/>
              </a:rPr>
              <a:t>ARUSHI BHALLA </a:t>
            </a:r>
          </a:p>
          <a:p>
            <a:r>
              <a:rPr lang="en-US" b="1" dirty="0" smtClean="0">
                <a:latin typeface="Futura Md BT" pitchFamily="34" charset="0"/>
              </a:rPr>
              <a:t>MANISH MEHTA</a:t>
            </a:r>
          </a:p>
          <a:p>
            <a:pPr algn="ctr"/>
            <a:r>
              <a:rPr lang="en-US" b="1" dirty="0" smtClean="0">
                <a:latin typeface="Futura Md BT" pitchFamily="34" charset="0"/>
              </a:rPr>
              <a:t>07-Nov-16</a:t>
            </a:r>
            <a:endParaRPr lang="en-US" dirty="0"/>
          </a:p>
        </p:txBody>
      </p:sp>
    </p:spTree>
    <p:extLst>
      <p:ext uri="{BB962C8B-B14F-4D97-AF65-F5344CB8AC3E}">
        <p14:creationId xmlns="" xmlns:p14="http://schemas.microsoft.com/office/powerpoint/2010/main" val="1958888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ounded Rectangle 4"/>
          <p:cNvSpPr/>
          <p:nvPr/>
        </p:nvSpPr>
        <p:spPr>
          <a:xfrm>
            <a:off x="185003" y="449906"/>
            <a:ext cx="5137082" cy="573891"/>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a:endParaRPr lang="en-US" sz="2400" b="1" dirty="0" smtClean="0">
              <a:latin typeface="Arial" pitchFamily="34" charset="0"/>
              <a:cs typeface="Arial" pitchFamily="34" charset="0"/>
            </a:endParaRPr>
          </a:p>
        </p:txBody>
      </p:sp>
      <p:sp>
        <p:nvSpPr>
          <p:cNvPr id="12" name="Rectangle 4"/>
          <p:cNvSpPr>
            <a:spLocks noGrp="1" noChangeArrowheads="1"/>
          </p:cNvSpPr>
          <p:nvPr>
            <p:ph type="title"/>
          </p:nvPr>
        </p:nvSpPr>
        <p:spPr>
          <a:xfrm>
            <a:off x="1295400" y="205583"/>
            <a:ext cx="7543800" cy="400050"/>
          </a:xfrm>
        </p:spPr>
        <p:txBody>
          <a:bodyPr>
            <a:normAutofit fontScale="90000"/>
          </a:bodyPr>
          <a:lstStyle/>
          <a:p>
            <a:pPr lvl="0"/>
            <a:r>
              <a:rPr lang="en-US" sz="2400" dirty="0" smtClean="0"/>
              <a:t>EFFECT OF ATMOSPHERIC PRESSSURE</a:t>
            </a:r>
            <a:endParaRPr lang="en-US" sz="2400" b="1" dirty="0" smtClean="0">
              <a:cs typeface="Aharoni" pitchFamily="2" charset="-79"/>
            </a:endParaRPr>
          </a:p>
        </p:txBody>
      </p:sp>
      <p:pic>
        <p:nvPicPr>
          <p:cNvPr id="5" name="Content Placeholder 5" descr="ER_Barometric Pressure Kapurthala"/>
          <p:cNvPicPr>
            <a:picLocks noGrp="1"/>
          </p:cNvPicPr>
          <p:nvPr>
            <p:ph idx="1"/>
          </p:nvPr>
        </p:nvPicPr>
        <p:blipFill>
          <a:blip r:embed="rId3" cstate="print">
            <a:extLst>
              <a:ext uri="{28A0092B-C50C-407E-A947-70E740481C1C}">
                <a14:useLocalDpi xmlns="" xmlns:a14="http://schemas.microsoft.com/office/drawing/2010/main" val="0"/>
              </a:ext>
            </a:extLst>
          </a:blip>
          <a:srcRect r="18683"/>
          <a:stretch>
            <a:fillRect/>
          </a:stretch>
        </p:blipFill>
        <p:spPr bwMode="auto">
          <a:xfrm>
            <a:off x="38100" y="666751"/>
            <a:ext cx="8915400" cy="4191000"/>
          </a:xfrm>
          <a:prstGeom prst="rect">
            <a:avLst/>
          </a:prstGeom>
          <a:noFill/>
          <a:ln>
            <a:noFill/>
          </a:ln>
        </p:spPr>
      </p:pic>
    </p:spTree>
    <p:extLst>
      <p:ext uri="{BB962C8B-B14F-4D97-AF65-F5344CB8AC3E}">
        <p14:creationId xmlns="" xmlns:p14="http://schemas.microsoft.com/office/powerpoint/2010/main" val="256308249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
          <p:cNvSpPr/>
          <p:nvPr/>
        </p:nvSpPr>
        <p:spPr>
          <a:xfrm>
            <a:off x="185003" y="449906"/>
            <a:ext cx="5137082" cy="573891"/>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a:endParaRPr lang="en-US" sz="2400" b="1" dirty="0" smtClean="0">
              <a:latin typeface="Arial" pitchFamily="34" charset="0"/>
              <a:cs typeface="Arial" pitchFamily="34" charset="0"/>
            </a:endParaRPr>
          </a:p>
        </p:txBody>
      </p:sp>
      <p:sp>
        <p:nvSpPr>
          <p:cNvPr id="12" name="Rectangle 4"/>
          <p:cNvSpPr>
            <a:spLocks noGrp="1" noChangeArrowheads="1"/>
          </p:cNvSpPr>
          <p:nvPr>
            <p:ph type="title"/>
          </p:nvPr>
        </p:nvSpPr>
        <p:spPr>
          <a:xfrm>
            <a:off x="1295400" y="205583"/>
            <a:ext cx="7543800" cy="400050"/>
          </a:xfrm>
        </p:spPr>
        <p:txBody>
          <a:bodyPr/>
          <a:lstStyle/>
          <a:p>
            <a:pPr lvl="0"/>
            <a:r>
              <a:rPr lang="en-US" sz="2400" dirty="0" smtClean="0"/>
              <a:t>EFFECT OF ATMOSPHERIC PRESSSURE</a:t>
            </a:r>
            <a:endParaRPr lang="en-US" sz="2400" b="1" dirty="0" smtClean="0">
              <a:cs typeface="Aharoni" pitchFamily="2" charset="-79"/>
            </a:endParaRPr>
          </a:p>
        </p:txBody>
      </p:sp>
      <p:sp>
        <p:nvSpPr>
          <p:cNvPr id="6" name="Content Placeholder 5"/>
          <p:cNvSpPr>
            <a:spLocks noGrp="1"/>
          </p:cNvSpPr>
          <p:nvPr>
            <p:ph idx="1"/>
          </p:nvPr>
        </p:nvSpPr>
        <p:spPr>
          <a:xfrm>
            <a:off x="0" y="762008"/>
            <a:ext cx="8915400" cy="3769519"/>
          </a:xfrm>
        </p:spPr>
        <p:txBody>
          <a:bodyPr/>
          <a:lstStyle/>
          <a:p>
            <a:pPr marL="342900" lvl="1" indent="-342900" algn="just">
              <a:lnSpc>
                <a:spcPts val="2400"/>
              </a:lnSpc>
              <a:spcBef>
                <a:spcPts val="1200"/>
              </a:spcBef>
              <a:buSzPct val="70000"/>
            </a:pPr>
            <a:r>
              <a:rPr lang="en-US" sz="2000" b="1" dirty="0" smtClean="0">
                <a:solidFill>
                  <a:srgbClr val="003399"/>
                </a:solidFill>
              </a:rPr>
              <a:t>IN THE GRAPH, A VARIATION OF 299 MM WCL WAS OBSERVED DURING ONE YEAR COVERING WINTERS AND SUMMERS</a:t>
            </a:r>
          </a:p>
          <a:p>
            <a:pPr marL="342900" lvl="1" indent="-342900" algn="just">
              <a:lnSpc>
                <a:spcPts val="2400"/>
              </a:lnSpc>
              <a:spcBef>
                <a:spcPts val="1200"/>
              </a:spcBef>
              <a:buSzPct val="70000"/>
            </a:pPr>
            <a:r>
              <a:rPr lang="en-US" sz="2000" b="1" dirty="0" smtClean="0">
                <a:solidFill>
                  <a:srgbClr val="003399"/>
                </a:solidFill>
              </a:rPr>
              <a:t>IT HAS BEEN OBSERVED THAT ON A DAILY BASIS AT ANY LOCATION ATMOSPHERIC PRESSURE CAN VARY UP TO 200 MM WATER COLUMN (WCL). </a:t>
            </a:r>
          </a:p>
          <a:p>
            <a:pPr marL="342900" lvl="1" indent="-342900" algn="just">
              <a:lnSpc>
                <a:spcPts val="2400"/>
              </a:lnSpc>
              <a:spcBef>
                <a:spcPts val="1200"/>
              </a:spcBef>
              <a:buSzPct val="70000"/>
            </a:pPr>
            <a:r>
              <a:rPr lang="en-US" sz="2000" b="1" dirty="0" smtClean="0">
                <a:solidFill>
                  <a:srgbClr val="003399"/>
                </a:solidFill>
              </a:rPr>
              <a:t>ON AN ANNUAL BASIS, VARIATION MAY GO UP TO 300 MM WCL OR EVEN MORE. OVER A PERIOD OF YEARS A VARIATION OF 500 MM WCL HAS BEEN DOCUMENTED AT SEVERAL PLACES</a:t>
            </a:r>
          </a:p>
          <a:p>
            <a:pPr marL="342900" lvl="1" indent="-342900" algn="just">
              <a:lnSpc>
                <a:spcPts val="2400"/>
              </a:lnSpc>
              <a:spcBef>
                <a:spcPts val="1200"/>
              </a:spcBef>
              <a:buSzPct val="70000"/>
            </a:pPr>
            <a:r>
              <a:rPr lang="en-US" sz="2000" b="1" dirty="0" smtClean="0">
                <a:solidFill>
                  <a:srgbClr val="003399"/>
                </a:solidFill>
              </a:rPr>
              <a:t>ONE CAN THEREFORE IMAGINE THE KIND OF IMPACT IT HAS ON THE ACCURACY OF THE MONITORED WATER TABLE</a:t>
            </a:r>
            <a:endParaRPr lang="en-US" dirty="0"/>
          </a:p>
        </p:txBody>
      </p:sp>
    </p:spTree>
    <p:extLst>
      <p:ext uri="{BB962C8B-B14F-4D97-AF65-F5344CB8AC3E}">
        <p14:creationId xmlns="" xmlns:p14="http://schemas.microsoft.com/office/powerpoint/2010/main" val="25630824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
          <p:cNvSpPr/>
          <p:nvPr/>
        </p:nvSpPr>
        <p:spPr>
          <a:xfrm>
            <a:off x="185003" y="449906"/>
            <a:ext cx="5137082" cy="573891"/>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a:endParaRPr lang="en-US" sz="2400" b="1" dirty="0" smtClean="0">
              <a:latin typeface="Arial" pitchFamily="34" charset="0"/>
              <a:cs typeface="Arial" pitchFamily="34" charset="0"/>
            </a:endParaRPr>
          </a:p>
        </p:txBody>
      </p:sp>
      <p:sp>
        <p:nvSpPr>
          <p:cNvPr id="12" name="Rectangle 4"/>
          <p:cNvSpPr>
            <a:spLocks noGrp="1" noChangeArrowheads="1"/>
          </p:cNvSpPr>
          <p:nvPr>
            <p:ph type="title"/>
          </p:nvPr>
        </p:nvSpPr>
        <p:spPr>
          <a:xfrm>
            <a:off x="1295400" y="205583"/>
            <a:ext cx="7543800" cy="400050"/>
          </a:xfrm>
        </p:spPr>
        <p:txBody>
          <a:bodyPr/>
          <a:lstStyle/>
          <a:p>
            <a:pPr lvl="0"/>
            <a:r>
              <a:rPr lang="en-US" sz="2400" dirty="0" smtClean="0"/>
              <a:t>ADVANCES IN TECHNOLOGY</a:t>
            </a:r>
            <a:endParaRPr lang="en-US" sz="2400" b="1" dirty="0" smtClean="0">
              <a:cs typeface="Aharoni" pitchFamily="2" charset="-79"/>
            </a:endParaRPr>
          </a:p>
        </p:txBody>
      </p:sp>
      <p:sp>
        <p:nvSpPr>
          <p:cNvPr id="6" name="Content Placeholder 5"/>
          <p:cNvSpPr>
            <a:spLocks noGrp="1"/>
          </p:cNvSpPr>
          <p:nvPr>
            <p:ph idx="1"/>
          </p:nvPr>
        </p:nvSpPr>
        <p:spPr>
          <a:xfrm>
            <a:off x="0" y="762000"/>
            <a:ext cx="8915400" cy="4095750"/>
          </a:xfrm>
        </p:spPr>
        <p:txBody>
          <a:bodyPr/>
          <a:lstStyle/>
          <a:p>
            <a:pPr marL="342900" lvl="1" indent="-342900" algn="just">
              <a:spcBef>
                <a:spcPts val="600"/>
              </a:spcBef>
              <a:buSzPct val="70000"/>
            </a:pPr>
            <a:r>
              <a:rPr lang="en-US" sz="1800" b="1" dirty="0" smtClean="0">
                <a:solidFill>
                  <a:srgbClr val="003399"/>
                </a:solidFill>
              </a:rPr>
              <a:t>SOLUTIONS UPTIL NOW TO ACCOUNT FOR VARIATIONS IN ATMOSPHERIC PRESSURE, </a:t>
            </a:r>
            <a:r>
              <a:rPr lang="en-AU" sz="1800" b="1" dirty="0" smtClean="0">
                <a:solidFill>
                  <a:srgbClr val="003399"/>
                </a:solidFill>
              </a:rPr>
              <a:t>MOSTLY </a:t>
            </a:r>
            <a:r>
              <a:rPr lang="en-US" sz="1800" b="1" dirty="0" smtClean="0">
                <a:solidFill>
                  <a:srgbClr val="003399"/>
                </a:solidFill>
              </a:rPr>
              <a:t>USED </a:t>
            </a:r>
            <a:r>
              <a:rPr lang="en-AU" sz="1800" b="1" dirty="0" smtClean="0">
                <a:solidFill>
                  <a:srgbClr val="003399"/>
                </a:solidFill>
              </a:rPr>
              <a:t>A</a:t>
            </a:r>
            <a:r>
              <a:rPr lang="en-US" sz="1800" b="1" dirty="0" smtClean="0">
                <a:solidFill>
                  <a:srgbClr val="003399"/>
                </a:solidFill>
              </a:rPr>
              <a:t> GAUGE PRESSURE SENSOR WITH ONE SIDE OF ITS PRESSURE MEASUREMENT DIAPHRAGM OPEN TO ATMOSPHERE THROUGH A VENT TUBE IN THE CABLE</a:t>
            </a:r>
          </a:p>
          <a:p>
            <a:pPr marL="342900" lvl="1" indent="-342900" algn="just">
              <a:spcBef>
                <a:spcPts val="600"/>
              </a:spcBef>
              <a:buSzPct val="70000"/>
            </a:pPr>
            <a:r>
              <a:rPr lang="en-US" sz="1800" b="1" dirty="0" smtClean="0">
                <a:solidFill>
                  <a:srgbClr val="003399"/>
                </a:solidFill>
              </a:rPr>
              <a:t>A DESICCANT CHAMBER WAS ADDITIONALLY REQUIRED TO PREVENT MOISTURE FROM ENTERING INTO THE VENT TUBE. THE COLOUR OF THE DESICCANT CHANGES WITH ABSORPTION OF MOISTURE, INDICATING THAT IT HAS TO BE REPLACED. IF NOT REPACED IN TIME, IT IMPAIRS THE PERFORMANCE OF THE WATER LEVEL MONITORING SYSTEM.</a:t>
            </a:r>
          </a:p>
          <a:p>
            <a:pPr marL="342900" lvl="1" indent="-342900" algn="just">
              <a:spcBef>
                <a:spcPts val="600"/>
              </a:spcBef>
              <a:buSzPct val="70000"/>
            </a:pPr>
            <a:r>
              <a:rPr lang="en-US" sz="1800" b="1" dirty="0" smtClean="0">
                <a:solidFill>
                  <a:srgbClr val="003399"/>
                </a:solidFill>
              </a:rPr>
              <a:t>ENCARDIO-RITE USES A BETTER OPTION BY PROVIDING AN INDIVIDUAL BAROMETRIC PRESSURE SENSOR WITH EACH LEVEL SENSORS AND MAKING CORRECTION FOR ATMOSPHERIC PRESSURE CHANGES AUTOMATICALLY IN THE DATALOGGER THUS INCREASING THE RELIABILITY OF THE SYSTEM.</a:t>
            </a:r>
            <a:endParaRPr lang="en-AU" sz="1800" b="1" dirty="0">
              <a:solidFill>
                <a:srgbClr val="003399"/>
              </a:solidFill>
            </a:endParaRPr>
          </a:p>
        </p:txBody>
      </p:sp>
    </p:spTree>
    <p:extLst>
      <p:ext uri="{BB962C8B-B14F-4D97-AF65-F5344CB8AC3E}">
        <p14:creationId xmlns="" xmlns:p14="http://schemas.microsoft.com/office/powerpoint/2010/main" val="2563082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
          <p:cNvSpPr/>
          <p:nvPr/>
        </p:nvSpPr>
        <p:spPr>
          <a:xfrm>
            <a:off x="185003" y="449906"/>
            <a:ext cx="5137082" cy="573891"/>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a:endParaRPr lang="en-US" sz="2400" b="1" dirty="0" smtClean="0">
              <a:latin typeface="Arial" pitchFamily="34" charset="0"/>
              <a:cs typeface="Arial" pitchFamily="34" charset="0"/>
            </a:endParaRPr>
          </a:p>
        </p:txBody>
      </p:sp>
      <p:sp>
        <p:nvSpPr>
          <p:cNvPr id="12" name="Rectangle 4"/>
          <p:cNvSpPr>
            <a:spLocks noGrp="1" noChangeArrowheads="1"/>
          </p:cNvSpPr>
          <p:nvPr>
            <p:ph type="title"/>
          </p:nvPr>
        </p:nvSpPr>
        <p:spPr>
          <a:xfrm>
            <a:off x="1295400" y="205583"/>
            <a:ext cx="7543800" cy="400050"/>
          </a:xfrm>
        </p:spPr>
        <p:txBody>
          <a:bodyPr/>
          <a:lstStyle/>
          <a:p>
            <a:pPr lvl="0"/>
            <a:r>
              <a:rPr lang="en-US" sz="2400" dirty="0" smtClean="0"/>
              <a:t>ADVANTAGES OF E-R SYSTEM</a:t>
            </a:r>
            <a:endParaRPr lang="en-US" sz="2400" b="1" dirty="0" smtClean="0">
              <a:cs typeface="Aharoni" pitchFamily="2" charset="-79"/>
            </a:endParaRPr>
          </a:p>
        </p:txBody>
      </p:sp>
      <p:sp>
        <p:nvSpPr>
          <p:cNvPr id="6" name="Content Placeholder 5"/>
          <p:cNvSpPr>
            <a:spLocks noGrp="1"/>
          </p:cNvSpPr>
          <p:nvPr>
            <p:ph idx="1"/>
          </p:nvPr>
        </p:nvSpPr>
        <p:spPr>
          <a:xfrm>
            <a:off x="0" y="762000"/>
            <a:ext cx="8915400" cy="4095750"/>
          </a:xfrm>
        </p:spPr>
        <p:txBody>
          <a:bodyPr/>
          <a:lstStyle/>
          <a:p>
            <a:pPr marL="342900" lvl="1" indent="-342900" algn="just">
              <a:spcBef>
                <a:spcPts val="600"/>
              </a:spcBef>
              <a:buSzPct val="70000"/>
            </a:pPr>
            <a:r>
              <a:rPr lang="en-US" sz="2000" b="1" dirty="0" smtClean="0">
                <a:solidFill>
                  <a:srgbClr val="003399"/>
                </a:solidFill>
              </a:rPr>
              <a:t>THE ENCARDIO-RITE SYSTEM DOES NOT USE ANY DESICCANT. THIS REDUCES REGULAR MAINTENANCE AS DESICCANTS HAVE TO BE CHANGED AT REGULAR INTERVALS ESPECIALLY IN REGIONS WITH HIGH MOISTURE CONTENT OR HEAVY RAINFALL. </a:t>
            </a:r>
          </a:p>
          <a:p>
            <a:pPr marL="342900" lvl="1" indent="0" algn="just">
              <a:spcBef>
                <a:spcPts val="1200"/>
              </a:spcBef>
              <a:buNone/>
            </a:pPr>
            <a:r>
              <a:rPr lang="en-US" sz="2000" b="1" dirty="0" smtClean="0">
                <a:solidFill>
                  <a:srgbClr val="003399"/>
                </a:solidFill>
              </a:rPr>
              <a:t>MAINTENANCE IS FURTHER REDUCED BY USING HIGH POWER LITHIUM BATTERIES WHICH LAST MORE THAN FIVE YEARS FOR DATA RETRIEVAL UPTO FOUR TIMES A DAY AND DATA TRANSFER BY GSM/GPRS ONCE A DAY FOR ONLINE WEB BASED MONITORING. </a:t>
            </a:r>
          </a:p>
          <a:p>
            <a:pPr marL="342900" lvl="1" indent="0" algn="just">
              <a:spcBef>
                <a:spcPts val="1200"/>
              </a:spcBef>
              <a:buNone/>
            </a:pPr>
            <a:r>
              <a:rPr lang="en-US" sz="2000" b="1" dirty="0" smtClean="0">
                <a:solidFill>
                  <a:srgbClr val="003399"/>
                </a:solidFill>
              </a:rPr>
              <a:t>SYSTEM ALSO PROVIDES DATA ON BAROMETRIC PRESSURE WITHOUT ANY ADDITIONAL COST.</a:t>
            </a:r>
            <a:endParaRPr lang="en-US" sz="2000" b="1" dirty="0">
              <a:solidFill>
                <a:srgbClr val="003399"/>
              </a:solidFill>
            </a:endParaRPr>
          </a:p>
        </p:txBody>
      </p:sp>
    </p:spTree>
    <p:extLst>
      <p:ext uri="{BB962C8B-B14F-4D97-AF65-F5344CB8AC3E}">
        <p14:creationId xmlns="" xmlns:p14="http://schemas.microsoft.com/office/powerpoint/2010/main" val="2563082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61950"/>
            <a:ext cx="7010400" cy="400050"/>
          </a:xfrm>
        </p:spPr>
        <p:txBody>
          <a:bodyPr/>
          <a:lstStyle/>
          <a:p>
            <a:r>
              <a:rPr lang="en-US" dirty="0" smtClean="0"/>
              <a:t>COMPARISON DATA </a:t>
            </a:r>
            <a:br>
              <a:rPr lang="en-US" dirty="0" smtClean="0"/>
            </a:br>
            <a:endParaRPr lang="en-US" dirty="0"/>
          </a:p>
        </p:txBody>
      </p:sp>
      <p:pic>
        <p:nvPicPr>
          <p:cNvPr id="4" name="Content Placeholder 3" descr="Screen Shot 2016-11-06 at 1.22.14 PM.png"/>
          <p:cNvPicPr>
            <a:picLocks noGrp="1" noChangeAspect="1"/>
          </p:cNvPicPr>
          <p:nvPr>
            <p:ph idx="1"/>
          </p:nvPr>
        </p:nvPicPr>
        <p:blipFill>
          <a:blip r:embed="rId2" cstate="print">
            <a:extLst>
              <a:ext uri="{28A0092B-C50C-407E-A947-70E740481C1C}">
                <a14:useLocalDpi xmlns="" xmlns:a14="http://schemas.microsoft.com/office/drawing/2010/main" val="0"/>
              </a:ext>
            </a:extLst>
          </a:blip>
          <a:srcRect t="11601" b="11601"/>
          <a:stretch>
            <a:fillRect/>
          </a:stretch>
        </p:blipFill>
        <p:spPr>
          <a:xfrm>
            <a:off x="-300" y="666755"/>
            <a:ext cx="8915700" cy="4131475"/>
          </a:xfrm>
        </p:spPr>
      </p:pic>
    </p:spTree>
    <p:extLst>
      <p:ext uri="{BB962C8B-B14F-4D97-AF65-F5344CB8AC3E}">
        <p14:creationId xmlns="" xmlns:p14="http://schemas.microsoft.com/office/powerpoint/2010/main" val="36855712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DATA</a:t>
            </a:r>
            <a:endParaRPr lang="en-US" dirty="0"/>
          </a:p>
        </p:txBody>
      </p:sp>
      <p:pic>
        <p:nvPicPr>
          <p:cNvPr id="4" name="Content Placeholder 3" descr="Screen Shot 2016-11-06 at 1.21.01 PM.png"/>
          <p:cNvPicPr>
            <a:picLocks noGrp="1" noChangeAspect="1"/>
          </p:cNvPicPr>
          <p:nvPr>
            <p:ph idx="1"/>
          </p:nvPr>
        </p:nvPicPr>
        <p:blipFill>
          <a:blip r:embed="rId2" cstate="print">
            <a:extLst>
              <a:ext uri="{28A0092B-C50C-407E-A947-70E740481C1C}">
                <a14:useLocalDpi xmlns="" xmlns:a14="http://schemas.microsoft.com/office/drawing/2010/main" val="0"/>
              </a:ext>
            </a:extLst>
          </a:blip>
          <a:srcRect t="11358" b="11358"/>
          <a:stretch>
            <a:fillRect/>
          </a:stretch>
        </p:blipFill>
        <p:spPr>
          <a:xfrm>
            <a:off x="152409" y="590550"/>
            <a:ext cx="8839201" cy="4267200"/>
          </a:xfrm>
        </p:spPr>
      </p:pic>
    </p:spTree>
    <p:extLst>
      <p:ext uri="{BB962C8B-B14F-4D97-AF65-F5344CB8AC3E}">
        <p14:creationId xmlns="" xmlns:p14="http://schemas.microsoft.com/office/powerpoint/2010/main" val="3393846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Rectangle 3"/>
          <p:cNvSpPr/>
          <p:nvPr/>
        </p:nvSpPr>
        <p:spPr>
          <a:xfrm>
            <a:off x="228600" y="863590"/>
            <a:ext cx="8458200" cy="3785652"/>
          </a:xfrm>
          <a:prstGeom prst="rect">
            <a:avLst/>
          </a:prstGeom>
        </p:spPr>
        <p:txBody>
          <a:bodyPr wrap="square">
            <a:spAutoFit/>
          </a:bodyPr>
          <a:lstStyle/>
          <a:p>
            <a:pPr algn="just"/>
            <a:r>
              <a:rPr lang="en-US" sz="2000" b="1" dirty="0" smtClean="0"/>
              <a:t>THE SYSTEM WITH ABSOLUTE PRESSURE SENSOR AND NON-VENTED CABLE IS BETTER THAN THE ONE WITH THE VENTED TUBE BECAUSE:</a:t>
            </a:r>
          </a:p>
          <a:p>
            <a:pPr algn="just"/>
            <a:endParaRPr lang="en-US" sz="2000" dirty="0" smtClean="0"/>
          </a:p>
          <a:p>
            <a:pPr algn="just"/>
            <a:r>
              <a:rPr lang="en-US" sz="2000" b="1" dirty="0" smtClean="0"/>
              <a:t>DESICCANT HAS NOT TO BE CHANGED AT REGULAR INTERVALS</a:t>
            </a:r>
          </a:p>
          <a:p>
            <a:pPr algn="just"/>
            <a:endParaRPr lang="en-US" sz="2000" dirty="0" smtClean="0"/>
          </a:p>
          <a:p>
            <a:pPr algn="just"/>
            <a:r>
              <a:rPr lang="en-US" sz="2000" b="1" dirty="0" smtClean="0"/>
              <a:t>AN ABSOLUTE PRESSURE SENSOR IS USED IN THE FORMER WHICH IS MUCH MORE RELIABLE THAN GAUGE PRESSURE SENSORS WHICH USE “0-RINGS” FOR PROTECTION</a:t>
            </a:r>
          </a:p>
          <a:p>
            <a:pPr algn="just"/>
            <a:endParaRPr lang="en-US" sz="2000" dirty="0" smtClean="0"/>
          </a:p>
          <a:p>
            <a:pPr algn="just"/>
            <a:r>
              <a:rPr lang="en-US" sz="2000" b="1" dirty="0" smtClean="0"/>
              <a:t>BAROMETRIC PRESSURE IS ALSO AVAILABLE AS AN ADDITIONAL PARAMETER</a:t>
            </a:r>
            <a:endParaRPr lang="en-US" sz="2000" dirty="0"/>
          </a:p>
        </p:txBody>
      </p:sp>
    </p:spTree>
    <p:extLst>
      <p:ext uri="{BB962C8B-B14F-4D97-AF65-F5344CB8AC3E}">
        <p14:creationId xmlns="" xmlns:p14="http://schemas.microsoft.com/office/powerpoint/2010/main" val="2718318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
          <p:cNvSpPr/>
          <p:nvPr/>
        </p:nvSpPr>
        <p:spPr>
          <a:xfrm>
            <a:off x="185003" y="449906"/>
            <a:ext cx="5137082" cy="573891"/>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a:endParaRPr lang="en-US" sz="2400" b="1" dirty="0" smtClean="0">
              <a:latin typeface="Arial" pitchFamily="34" charset="0"/>
              <a:cs typeface="Arial" pitchFamily="34" charset="0"/>
            </a:endParaRPr>
          </a:p>
        </p:txBody>
      </p:sp>
      <p:sp>
        <p:nvSpPr>
          <p:cNvPr id="12" name="Rectangle 4"/>
          <p:cNvSpPr>
            <a:spLocks noGrp="1" noChangeArrowheads="1"/>
          </p:cNvSpPr>
          <p:nvPr>
            <p:ph type="title"/>
          </p:nvPr>
        </p:nvSpPr>
        <p:spPr>
          <a:xfrm>
            <a:off x="1295400" y="205583"/>
            <a:ext cx="7543800" cy="400050"/>
          </a:xfrm>
        </p:spPr>
        <p:txBody>
          <a:bodyPr/>
          <a:lstStyle/>
          <a:p>
            <a:pPr lvl="0"/>
            <a:r>
              <a:rPr lang="en-US" sz="2400" dirty="0" smtClean="0"/>
              <a:t>RAIN GAUGE</a:t>
            </a:r>
            <a:endParaRPr lang="en-US" sz="2400" b="1" dirty="0" smtClean="0">
              <a:cs typeface="Aharoni" pitchFamily="2" charset="-79"/>
            </a:endParaRPr>
          </a:p>
        </p:txBody>
      </p:sp>
      <p:sp>
        <p:nvSpPr>
          <p:cNvPr id="6" name="Content Placeholder 5"/>
          <p:cNvSpPr>
            <a:spLocks noGrp="1"/>
          </p:cNvSpPr>
          <p:nvPr>
            <p:ph idx="1"/>
          </p:nvPr>
        </p:nvSpPr>
        <p:spPr>
          <a:xfrm>
            <a:off x="0" y="704850"/>
            <a:ext cx="6477000" cy="4095750"/>
          </a:xfrm>
        </p:spPr>
        <p:txBody>
          <a:bodyPr/>
          <a:lstStyle/>
          <a:p>
            <a:pPr marL="342900" lvl="1" indent="-342900" algn="just">
              <a:spcBef>
                <a:spcPts val="600"/>
              </a:spcBef>
              <a:buSzPct val="70000"/>
            </a:pPr>
            <a:r>
              <a:rPr lang="en-US" sz="1800" b="1" dirty="0" smtClean="0">
                <a:solidFill>
                  <a:srgbClr val="003399"/>
                </a:solidFill>
              </a:rPr>
              <a:t>ANOTHER IMPORTANT PARAMETER IS “MONITORING OF RAINFALL” THAT AFFECTS WATER LEVEL IN THE GROUND, RIVERS AND LAKES. IT PROVIDES VALUABLE INFORMATION ON CORRELATION BETWEEN RAINFALL AND MAGNITUDE OF PERCOLATION OF RAIN WATER  INTO ACQUIFER OVER A PERIOD OF TIME.</a:t>
            </a:r>
          </a:p>
          <a:p>
            <a:pPr marL="342900" lvl="1" indent="-342900" algn="just">
              <a:spcBef>
                <a:spcPts val="600"/>
              </a:spcBef>
              <a:buSzPct val="70000"/>
            </a:pPr>
            <a:r>
              <a:rPr lang="en-US" sz="1800" b="1" dirty="0" smtClean="0">
                <a:solidFill>
                  <a:srgbClr val="003399"/>
                </a:solidFill>
              </a:rPr>
              <a:t>RAIN GAUGES ARE INSTALLED IN THE OPEN AND SUBJECT TO DIRECT SUNLIGHT AND WEATHER. FOR REMOTE LOCATIONS, HEAVY DUTY RAIN GAUGES WITH STAINLESS STEEL HOUSING SHOULD BE SPECIFIED AS THEY CAN WORK FOR DECADES WITHOUT DEGRADATION AND TURN OUT TO BE MORE ECONOMICAL IN THE LONG RUN.</a:t>
            </a:r>
            <a:endParaRPr lang="en-US" sz="1800" b="1" dirty="0">
              <a:solidFill>
                <a:srgbClr val="003399"/>
              </a:solidFill>
            </a:endParaRPr>
          </a:p>
        </p:txBody>
      </p:sp>
      <p:pic>
        <p:nvPicPr>
          <p:cNvPr id="5" name="Picture 4" descr="DSC00556.JPG"/>
          <p:cNvPicPr/>
          <p:nvPr/>
        </p:nvPicPr>
        <p:blipFill>
          <a:blip r:embed="rId3" cstate="print">
            <a:lum bright="10000" contrast="10000"/>
          </a:blip>
          <a:srcRect l="31691" t="3194" r="34875" b="13193"/>
          <a:stretch>
            <a:fillRect/>
          </a:stretch>
        </p:blipFill>
        <p:spPr bwMode="auto">
          <a:xfrm>
            <a:off x="6667516" y="819150"/>
            <a:ext cx="2288923" cy="3810000"/>
          </a:xfrm>
          <a:prstGeom prst="round2DiagRect">
            <a:avLst>
              <a:gd name="adj1" fmla="val 16667"/>
              <a:gd name="adj2" fmla="val 0"/>
            </a:avLst>
          </a:prstGeom>
          <a:ln w="28575" cap="sq">
            <a:solidFill>
              <a:schemeClr val="bg1"/>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563082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
          <p:cNvSpPr/>
          <p:nvPr/>
        </p:nvSpPr>
        <p:spPr>
          <a:xfrm>
            <a:off x="185003" y="449906"/>
            <a:ext cx="5137082" cy="573891"/>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a:endParaRPr lang="en-US" sz="2400" b="1" dirty="0" smtClean="0">
              <a:latin typeface="Arial" pitchFamily="34" charset="0"/>
              <a:cs typeface="Arial" pitchFamily="34" charset="0"/>
            </a:endParaRPr>
          </a:p>
        </p:txBody>
      </p:sp>
      <p:sp>
        <p:nvSpPr>
          <p:cNvPr id="12" name="Rectangle 4"/>
          <p:cNvSpPr>
            <a:spLocks noGrp="1" noChangeArrowheads="1"/>
          </p:cNvSpPr>
          <p:nvPr>
            <p:ph type="title"/>
          </p:nvPr>
        </p:nvSpPr>
        <p:spPr>
          <a:xfrm>
            <a:off x="1295400" y="205583"/>
            <a:ext cx="7543800" cy="400050"/>
          </a:xfrm>
        </p:spPr>
        <p:txBody>
          <a:bodyPr/>
          <a:lstStyle/>
          <a:p>
            <a:pPr lvl="0"/>
            <a:r>
              <a:rPr lang="en-US" sz="2400" dirty="0" smtClean="0"/>
              <a:t>CONDUCTIVITY MEASUREMENT</a:t>
            </a:r>
            <a:endParaRPr lang="en-US" sz="2400" b="1" dirty="0" smtClean="0">
              <a:cs typeface="Aharoni" pitchFamily="2" charset="-79"/>
            </a:endParaRPr>
          </a:p>
        </p:txBody>
      </p:sp>
      <p:sp>
        <p:nvSpPr>
          <p:cNvPr id="6" name="Content Placeholder 5"/>
          <p:cNvSpPr>
            <a:spLocks noGrp="1"/>
          </p:cNvSpPr>
          <p:nvPr>
            <p:ph idx="1"/>
          </p:nvPr>
        </p:nvSpPr>
        <p:spPr>
          <a:xfrm>
            <a:off x="0" y="762000"/>
            <a:ext cx="8839200" cy="4095750"/>
          </a:xfrm>
        </p:spPr>
        <p:txBody>
          <a:bodyPr/>
          <a:lstStyle/>
          <a:p>
            <a:pPr marL="342900" lvl="1" indent="-342900" algn="just">
              <a:spcBef>
                <a:spcPts val="600"/>
              </a:spcBef>
              <a:buSzPct val="70000"/>
            </a:pPr>
            <a:r>
              <a:rPr lang="en-US" sz="2200" b="1" dirty="0" smtClean="0">
                <a:solidFill>
                  <a:srgbClr val="003399"/>
                </a:solidFill>
              </a:rPr>
              <a:t> VARIATION OF PRESSURE SENSOR, KNOWN AS CTD (CONDUCTIVITY, TEMPERATURE, DEPTH) IS AVAILABLE WITH AN INTEGRAL CONDUCTIVITY SENSOR. </a:t>
            </a:r>
          </a:p>
          <a:p>
            <a:pPr marL="342900" lvl="1" indent="-342900" algn="just">
              <a:spcBef>
                <a:spcPts val="600"/>
              </a:spcBef>
              <a:buSzPct val="70000"/>
            </a:pPr>
            <a:endParaRPr lang="en-US" sz="2200" b="1" dirty="0" smtClean="0">
              <a:solidFill>
                <a:srgbClr val="003399"/>
              </a:solidFill>
            </a:endParaRPr>
          </a:p>
          <a:p>
            <a:pPr marL="342900" lvl="1" indent="-342900" algn="just">
              <a:spcBef>
                <a:spcPts val="600"/>
              </a:spcBef>
              <a:buSzPct val="70000"/>
            </a:pPr>
            <a:r>
              <a:rPr lang="en-US" sz="2200" b="1" dirty="0" smtClean="0">
                <a:solidFill>
                  <a:srgbClr val="003399"/>
                </a:solidFill>
              </a:rPr>
              <a:t>CONDUCTIVITY MEASUREMENT GIVES A MEASURE OF SALINITY OF THE WATER FROM WHICH THE DENSITY OF THE WATER CAN BE CALCULATED. </a:t>
            </a:r>
          </a:p>
          <a:p>
            <a:pPr marL="342900" lvl="1" indent="-342900" algn="just">
              <a:spcBef>
                <a:spcPts val="600"/>
              </a:spcBef>
              <a:buSzPct val="70000"/>
            </a:pPr>
            <a:endParaRPr lang="en-US" sz="2200" b="1" dirty="0" smtClean="0">
              <a:solidFill>
                <a:srgbClr val="003399"/>
              </a:solidFill>
            </a:endParaRPr>
          </a:p>
          <a:p>
            <a:pPr marL="342900" lvl="1" indent="-342900" algn="just">
              <a:spcBef>
                <a:spcPts val="600"/>
              </a:spcBef>
              <a:buSzPct val="70000"/>
            </a:pPr>
            <a:r>
              <a:rPr lang="en-US" sz="2200" b="1" dirty="0" smtClean="0">
                <a:solidFill>
                  <a:srgbClr val="003399"/>
                </a:solidFill>
              </a:rPr>
              <a:t>THIS KIND OF SENSOR IS INDISPENSIBLE IN AREAS WHERE THE SALINITY OF THE GROUND WATER VARIES WITH TIME. </a:t>
            </a:r>
            <a:endParaRPr lang="en-US" sz="2200" b="1" dirty="0">
              <a:solidFill>
                <a:srgbClr val="003399"/>
              </a:solidFill>
            </a:endParaRPr>
          </a:p>
        </p:txBody>
      </p:sp>
    </p:spTree>
    <p:extLst>
      <p:ext uri="{BB962C8B-B14F-4D97-AF65-F5344CB8AC3E}">
        <p14:creationId xmlns="" xmlns:p14="http://schemas.microsoft.com/office/powerpoint/2010/main" val="25630824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
          <p:cNvSpPr/>
          <p:nvPr/>
        </p:nvSpPr>
        <p:spPr>
          <a:xfrm>
            <a:off x="185003" y="449906"/>
            <a:ext cx="5137082" cy="573891"/>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a:endParaRPr lang="en-US" sz="2400" b="1" dirty="0" smtClean="0">
              <a:latin typeface="Arial" pitchFamily="34" charset="0"/>
              <a:cs typeface="Arial" pitchFamily="34" charset="0"/>
            </a:endParaRPr>
          </a:p>
        </p:txBody>
      </p:sp>
      <p:sp>
        <p:nvSpPr>
          <p:cNvPr id="12" name="Rectangle 4"/>
          <p:cNvSpPr>
            <a:spLocks noGrp="1" noChangeArrowheads="1"/>
          </p:cNvSpPr>
          <p:nvPr>
            <p:ph type="title"/>
          </p:nvPr>
        </p:nvSpPr>
        <p:spPr>
          <a:xfrm>
            <a:off x="1295400" y="205583"/>
            <a:ext cx="7543800" cy="400050"/>
          </a:xfrm>
        </p:spPr>
        <p:txBody>
          <a:bodyPr/>
          <a:lstStyle/>
          <a:p>
            <a:pPr fontAlgn="auto">
              <a:spcBef>
                <a:spcPts val="0"/>
              </a:spcBef>
              <a:spcAft>
                <a:spcPts val="0"/>
              </a:spcAft>
              <a:defRPr/>
            </a:pPr>
            <a:r>
              <a:rPr lang="en-US" sz="2400" dirty="0" smtClean="0"/>
              <a:t>INDIA – ALL SITES</a:t>
            </a:r>
            <a:endParaRPr lang="en-US" sz="2400" b="1" cap="all" dirty="0">
              <a:ln w="0"/>
              <a:solidFill>
                <a:schemeClr val="tx1">
                  <a:lumMod val="75000"/>
                </a:schemeClr>
              </a:solidFill>
              <a:effectLst>
                <a:reflection blurRad="12700" stA="50000" endPos="50000" dist="5000" dir="5400000" sy="-100000" rotWithShape="0"/>
              </a:effectLst>
            </a:endParaRPr>
          </a:p>
        </p:txBody>
      </p:sp>
      <p:pic>
        <p:nvPicPr>
          <p:cNvPr id="6" name="Picture 2"/>
          <p:cNvPicPr>
            <a:picLocks noGrp="1" noChangeAspect="1" noChangeArrowheads="1"/>
          </p:cNvPicPr>
          <p:nvPr>
            <p:ph idx="1"/>
          </p:nvPr>
        </p:nvPicPr>
        <p:blipFill rotWithShape="1">
          <a:blip r:embed="rId3" cstate="print">
            <a:extLst>
              <a:ext uri="{28A0092B-C50C-407E-A947-70E740481C1C}">
                <a14:useLocalDpi xmlns="" xmlns:a14="http://schemas.microsoft.com/office/drawing/2010/main" val="0"/>
              </a:ext>
            </a:extLst>
          </a:blip>
          <a:srcRect l="33639" t="14178" r="33046" b="8998"/>
          <a:stretch/>
        </p:blipFill>
        <p:spPr bwMode="auto">
          <a:xfrm>
            <a:off x="914412" y="645250"/>
            <a:ext cx="3505199" cy="4307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5029200" y="2800350"/>
            <a:ext cx="2610598" cy="738664"/>
          </a:xfrm>
          <a:prstGeom prst="rect">
            <a:avLst/>
          </a:prstGeom>
        </p:spPr>
        <p:txBody>
          <a:bodyPr wrap="none">
            <a:spAutoFit/>
          </a:bodyPr>
          <a:lstStyle/>
          <a:p>
            <a:r>
              <a:rPr lang="en-US" sz="1400" u="sng" dirty="0" smtClean="0">
                <a:solidFill>
                  <a:srgbClr val="0000FF"/>
                </a:solidFill>
                <a:hlinkClick r:id="rId4"/>
              </a:rPr>
              <a:t>122.15.209.75</a:t>
            </a:r>
            <a:r>
              <a:rPr lang="pl-PL" sz="1400" u="sng" dirty="0" smtClean="0">
                <a:solidFill>
                  <a:srgbClr val="0000FF"/>
                </a:solidFill>
                <a:hlinkClick r:id="rId4"/>
              </a:rPr>
              <a:t>:5000</a:t>
            </a:r>
            <a:r>
              <a:rPr lang="en-US" sz="1400" u="sng" dirty="0" smtClean="0">
                <a:solidFill>
                  <a:srgbClr val="0000FF"/>
                </a:solidFill>
                <a:hlinkClick r:id="rId4"/>
              </a:rPr>
              <a:t>5</a:t>
            </a:r>
            <a:r>
              <a:rPr lang="pl-PL" sz="1400" u="sng" dirty="0" smtClean="0">
                <a:solidFill>
                  <a:srgbClr val="0000FF"/>
                </a:solidFill>
                <a:hlinkClick r:id="rId4"/>
              </a:rPr>
              <a:t>/webdata</a:t>
            </a:r>
            <a:endParaRPr lang="en-US" sz="1400" u="sng" dirty="0" smtClean="0">
              <a:solidFill>
                <a:srgbClr val="0000FF"/>
              </a:solidFill>
            </a:endParaRPr>
          </a:p>
          <a:p>
            <a:r>
              <a:rPr lang="en-US" sz="1400" dirty="0" smtClean="0">
                <a:solidFill>
                  <a:srgbClr val="0000FF"/>
                </a:solidFill>
              </a:rPr>
              <a:t>      ewlrsites</a:t>
            </a:r>
          </a:p>
          <a:p>
            <a:r>
              <a:rPr lang="en-US" sz="1400" dirty="0" smtClean="0">
                <a:solidFill>
                  <a:srgbClr val="0000FF"/>
                </a:solidFill>
              </a:rPr>
              <a:t>      </a:t>
            </a:r>
            <a:endParaRPr lang="en-US" sz="1400" dirty="0"/>
          </a:p>
        </p:txBody>
      </p:sp>
      <p:sp>
        <p:nvSpPr>
          <p:cNvPr id="7" name="Rectangle 6"/>
          <p:cNvSpPr/>
          <p:nvPr/>
        </p:nvSpPr>
        <p:spPr>
          <a:xfrm>
            <a:off x="4495800" y="1657350"/>
            <a:ext cx="4343400" cy="923330"/>
          </a:xfrm>
          <a:prstGeom prst="rect">
            <a:avLst/>
          </a:prstGeom>
        </p:spPr>
        <p:txBody>
          <a:bodyPr wrap="square">
            <a:spAutoFit/>
          </a:bodyPr>
          <a:lstStyle/>
          <a:p>
            <a:pPr algn="just"/>
            <a:r>
              <a:rPr lang="en-AU" b="1" dirty="0" smtClean="0">
                <a:solidFill>
                  <a:srgbClr val="000000"/>
                </a:solidFill>
              </a:rPr>
              <a:t>AUTOMATIC WATER LEVEL MONITORING SYSTEMS IN DIFFERENT STATES OF INDIA</a:t>
            </a:r>
            <a:endParaRPr lang="en-US" b="1" dirty="0">
              <a:solidFill>
                <a:srgbClr val="000000"/>
              </a:solidFill>
            </a:endParaRPr>
          </a:p>
        </p:txBody>
      </p:sp>
    </p:spTree>
    <p:extLst>
      <p:ext uri="{BB962C8B-B14F-4D97-AF65-F5344CB8AC3E}">
        <p14:creationId xmlns="" xmlns:p14="http://schemas.microsoft.com/office/powerpoint/2010/main" val="2563082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a:t>
            </a:r>
            <a:endParaRPr lang="en-US" dirty="0"/>
          </a:p>
        </p:txBody>
      </p:sp>
      <p:sp>
        <p:nvSpPr>
          <p:cNvPr id="8" name="Content Placeholder 2"/>
          <p:cNvSpPr>
            <a:spLocks noGrp="1"/>
          </p:cNvSpPr>
          <p:nvPr>
            <p:ph idx="1"/>
          </p:nvPr>
        </p:nvSpPr>
        <p:spPr>
          <a:xfrm>
            <a:off x="228600" y="628650"/>
            <a:ext cx="8229600" cy="2171700"/>
          </a:xfrm>
        </p:spPr>
        <p:txBody>
          <a:bodyPr/>
          <a:lstStyle/>
          <a:p>
            <a:pPr marL="282575" indent="-282575">
              <a:buFont typeface="Wingdings" pitchFamily="2" charset="2"/>
              <a:buChar char="q"/>
            </a:pPr>
            <a:r>
              <a:rPr lang="en-US" sz="1600" b="1" dirty="0" smtClean="0">
                <a:ea typeface="ＭＳ Ｐゴシック" charset="0"/>
                <a:cs typeface="Arial" charset="0"/>
              </a:rPr>
              <a:t>INCORPORATED IN JUNE 1966</a:t>
            </a:r>
          </a:p>
          <a:p>
            <a:pPr marL="282575" indent="-282575">
              <a:buFont typeface="Wingdings" pitchFamily="2" charset="2"/>
              <a:buChar char="q"/>
            </a:pPr>
            <a:r>
              <a:rPr lang="en-US" sz="1600" b="1" dirty="0" smtClean="0">
                <a:ea typeface="ＭＳ Ｐゴシック" charset="0"/>
                <a:cs typeface="Arial" charset="0"/>
              </a:rPr>
              <a:t>ISO 9001:2008 CERTIFICATED FIRM BY DNV OF THE NETHERLANDS.</a:t>
            </a:r>
          </a:p>
          <a:p>
            <a:pPr marL="282575" indent="-282575">
              <a:buFont typeface="Wingdings" pitchFamily="2" charset="2"/>
              <a:buChar char="q"/>
            </a:pPr>
            <a:r>
              <a:rPr lang="en-US" sz="1600" b="1" dirty="0" smtClean="0">
                <a:ea typeface="ＭＳ Ｐゴシック" charset="0"/>
                <a:cs typeface="Arial" charset="0"/>
              </a:rPr>
              <a:t>D&amp;B RATING OF 4A1. </a:t>
            </a:r>
          </a:p>
          <a:p>
            <a:pPr marL="282575" indent="-282575">
              <a:buFont typeface="Wingdings" pitchFamily="2" charset="2"/>
              <a:buChar char="q"/>
            </a:pPr>
            <a:r>
              <a:rPr lang="en-US" sz="1600" b="1" dirty="0" smtClean="0">
                <a:ea typeface="ＭＳ Ｐゴシック" charset="0"/>
                <a:cs typeface="Arial" charset="0"/>
              </a:rPr>
              <a:t>EXCELLENT IN-HOUSE R&amp;D FACILITIES, RECOGNIZED BY  GOVERNMENT OF INDIA.</a:t>
            </a:r>
          </a:p>
          <a:p>
            <a:pPr marL="282575" indent="-282575">
              <a:buFont typeface="Wingdings" pitchFamily="2" charset="2"/>
              <a:buChar char="q"/>
            </a:pPr>
            <a:r>
              <a:rPr lang="en-US" sz="1600" b="1" dirty="0" smtClean="0">
                <a:ea typeface="ＭＳ Ｐゴシック" charset="0"/>
                <a:cs typeface="Arial" charset="0"/>
              </a:rPr>
              <a:t>TOTAL EMPLOYMENT AROUND 400 PERSONNEL WITH AROUND 100 ENGINEERS.</a:t>
            </a:r>
          </a:p>
          <a:p>
            <a:pPr marL="282575" indent="-282575">
              <a:buFont typeface="Wingdings" pitchFamily="2" charset="2"/>
              <a:buChar char="q"/>
            </a:pPr>
            <a:r>
              <a:rPr lang="en-US" sz="1600" b="1" dirty="0" smtClean="0"/>
              <a:t>ALMOST 65 % OF OUR TURNOVER IS IN FOREIGN EXCHANGE FROM AROUND 50 COUNTRIES ACROSS THE WORLD</a:t>
            </a:r>
            <a:r>
              <a:rPr lang="en-US" sz="2000" dirty="0" smtClean="0"/>
              <a:t>.</a:t>
            </a:r>
          </a:p>
          <a:p>
            <a:endParaRPr lang="en-US" sz="2000" dirty="0" smtClean="0"/>
          </a:p>
          <a:p>
            <a:pPr lvl="1"/>
            <a:endParaRPr lang="en-US" sz="1600" dirty="0" smtClean="0"/>
          </a:p>
        </p:txBody>
      </p:sp>
      <p:sp>
        <p:nvSpPr>
          <p:cNvPr id="9" name="TextBox 8"/>
          <p:cNvSpPr txBox="1"/>
          <p:nvPr/>
        </p:nvSpPr>
        <p:spPr>
          <a:xfrm>
            <a:off x="228600" y="3145877"/>
            <a:ext cx="5334000" cy="2092881"/>
          </a:xfrm>
          <a:prstGeom prst="rect">
            <a:avLst/>
          </a:prstGeom>
          <a:noFill/>
        </p:spPr>
        <p:txBody>
          <a:bodyPr wrap="square" rtlCol="0">
            <a:spAutoFit/>
          </a:bodyPr>
          <a:lstStyle/>
          <a:p>
            <a:pPr marL="285750" indent="-285750" algn="just">
              <a:buSzPct val="70000"/>
              <a:buFont typeface="Wingdings" pitchFamily="2" charset="2"/>
              <a:buChar char="q"/>
            </a:pPr>
            <a:r>
              <a:rPr lang="en-US" sz="1600" b="1" dirty="0" smtClean="0">
                <a:latin typeface="+mn-lt"/>
              </a:rPr>
              <a:t>WITH 50 YEARS OF EXPERIENCE, ENCARDIO-RITE GROUP OF COMPANIES ARE EXECUTING NUMBER OF PROJECTS ON TURNKEY BASIS, PROVIDING SUPPORT FROM DESIGNING TO SUPPLYING TO INSTALLATION TO DATA RETRIEVING TO MONITORING TO ONLINE PRESENTATION OF DATA.</a:t>
            </a:r>
          </a:p>
          <a:p>
            <a:pPr marL="285750" indent="-285750">
              <a:buFont typeface="Arial"/>
              <a:buChar char="•"/>
            </a:pPr>
            <a:endParaRPr lang="en-US" dirty="0"/>
          </a:p>
        </p:txBody>
      </p:sp>
      <p:pic>
        <p:nvPicPr>
          <p:cNvPr id="6" name="Picture 4" descr="Company1"/>
          <p:cNvPicPr>
            <a:picLocks noChangeAspect="1" noChangeArrowheads="1"/>
          </p:cNvPicPr>
          <p:nvPr/>
        </p:nvPicPr>
        <p:blipFill>
          <a:blip r:embed="rId2" cstate="print"/>
          <a:stretch>
            <a:fillRect/>
          </a:stretch>
        </p:blipFill>
        <p:spPr>
          <a:xfrm>
            <a:off x="5867405" y="2921051"/>
            <a:ext cx="2954347" cy="1908507"/>
          </a:xfrm>
          <a:prstGeom prst="roundRect">
            <a:avLst/>
          </a:prstGeom>
        </p:spPr>
      </p:pic>
      <p:pic>
        <p:nvPicPr>
          <p:cNvPr id="7" name="Picture 2" descr="\\Ergbo1\ergbo\Deepika\50th Years of Excellence Final Logo 2.gif"/>
          <p:cNvPicPr>
            <a:picLocks noChangeAspect="1" noChangeArrowheads="1"/>
          </p:cNvPicPr>
          <p:nvPr/>
        </p:nvPicPr>
        <p:blipFill>
          <a:blip r:embed="rId3" cstate="print"/>
          <a:srcRect/>
          <a:stretch>
            <a:fillRect/>
          </a:stretch>
        </p:blipFill>
        <p:spPr bwMode="auto">
          <a:xfrm>
            <a:off x="8030130" y="209550"/>
            <a:ext cx="1113870" cy="731520"/>
          </a:xfrm>
          <a:prstGeom prst="rect">
            <a:avLst/>
          </a:prstGeom>
          <a:noFill/>
        </p:spPr>
      </p:pic>
    </p:spTree>
    <p:extLst>
      <p:ext uri="{BB962C8B-B14F-4D97-AF65-F5344CB8AC3E}">
        <p14:creationId xmlns="" xmlns:p14="http://schemas.microsoft.com/office/powerpoint/2010/main" val="40573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
          <p:cNvSpPr/>
          <p:nvPr/>
        </p:nvSpPr>
        <p:spPr>
          <a:xfrm>
            <a:off x="185003" y="449906"/>
            <a:ext cx="5137082" cy="573891"/>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a:endParaRPr lang="en-US" sz="2400" b="1" dirty="0" smtClean="0">
              <a:latin typeface="Arial" pitchFamily="34" charset="0"/>
              <a:cs typeface="Arial" pitchFamily="34" charset="0"/>
            </a:endParaRPr>
          </a:p>
        </p:txBody>
      </p:sp>
      <p:sp>
        <p:nvSpPr>
          <p:cNvPr id="12" name="Rectangle 4"/>
          <p:cNvSpPr>
            <a:spLocks noGrp="1" noChangeArrowheads="1"/>
          </p:cNvSpPr>
          <p:nvPr>
            <p:ph type="title"/>
          </p:nvPr>
        </p:nvSpPr>
        <p:spPr>
          <a:xfrm>
            <a:off x="1295400" y="205583"/>
            <a:ext cx="7543800" cy="400050"/>
          </a:xfrm>
        </p:spPr>
        <p:txBody>
          <a:bodyPr/>
          <a:lstStyle/>
          <a:p>
            <a:pPr fontAlgn="auto">
              <a:spcBef>
                <a:spcPts val="0"/>
              </a:spcBef>
              <a:spcAft>
                <a:spcPts val="0"/>
              </a:spcAft>
              <a:defRPr/>
            </a:pPr>
            <a:r>
              <a:rPr lang="en-US" sz="2400" dirty="0" smtClean="0"/>
              <a:t>UTTAR PRADESH</a:t>
            </a:r>
            <a:endParaRPr lang="en-US" sz="2400" b="1" cap="all" dirty="0">
              <a:ln w="0"/>
              <a:solidFill>
                <a:schemeClr val="tx1">
                  <a:lumMod val="75000"/>
                </a:schemeClr>
              </a:solidFill>
              <a:effectLst>
                <a:reflection blurRad="12700" stA="50000" endPos="50000" dist="5000" dir="5400000" sy="-100000" rotWithShape="0"/>
              </a:effectLst>
            </a:endParaRPr>
          </a:p>
        </p:txBody>
      </p:sp>
      <p:pic>
        <p:nvPicPr>
          <p:cNvPr id="9" name="Picture 5"/>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7815" t="14301" r="27916" b="5196"/>
          <a:stretch/>
        </p:blipFill>
        <p:spPr bwMode="auto">
          <a:xfrm>
            <a:off x="1530597" y="628658"/>
            <a:ext cx="5251219" cy="42998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6308249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
          <p:cNvSpPr/>
          <p:nvPr/>
        </p:nvSpPr>
        <p:spPr>
          <a:xfrm>
            <a:off x="185003" y="449906"/>
            <a:ext cx="5137082" cy="573891"/>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a:endParaRPr lang="en-US" sz="2400" b="1" dirty="0" smtClean="0">
              <a:latin typeface="Arial" pitchFamily="34" charset="0"/>
              <a:cs typeface="Arial" pitchFamily="34" charset="0"/>
            </a:endParaRPr>
          </a:p>
        </p:txBody>
      </p:sp>
      <p:sp>
        <p:nvSpPr>
          <p:cNvPr id="12" name="Rectangle 4"/>
          <p:cNvSpPr>
            <a:spLocks noGrp="1" noChangeArrowheads="1"/>
          </p:cNvSpPr>
          <p:nvPr>
            <p:ph type="title"/>
          </p:nvPr>
        </p:nvSpPr>
        <p:spPr>
          <a:xfrm>
            <a:off x="1295400" y="205583"/>
            <a:ext cx="7543800" cy="400050"/>
          </a:xfrm>
        </p:spPr>
        <p:txBody>
          <a:bodyPr/>
          <a:lstStyle/>
          <a:p>
            <a:pPr fontAlgn="auto">
              <a:spcBef>
                <a:spcPts val="0"/>
              </a:spcBef>
              <a:spcAft>
                <a:spcPts val="0"/>
              </a:spcAft>
              <a:defRPr/>
            </a:pPr>
            <a:r>
              <a:rPr lang="en-US" sz="2400" dirty="0" smtClean="0"/>
              <a:t>WDMS MONITORING RESULT</a:t>
            </a:r>
            <a:endParaRPr lang="en-US" sz="2400" b="1" cap="all" dirty="0">
              <a:ln w="0"/>
              <a:solidFill>
                <a:schemeClr val="tx1">
                  <a:lumMod val="75000"/>
                </a:schemeClr>
              </a:solidFill>
              <a:effectLst>
                <a:reflection blurRad="12700" stA="50000" endPos="50000" dist="5000" dir="5400000" sy="-100000" rotWithShape="0"/>
              </a:effectLst>
            </a:endParaRP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20" y="666750"/>
            <a:ext cx="8869680" cy="4210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63082496"/>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
          <p:cNvSpPr/>
          <p:nvPr/>
        </p:nvSpPr>
        <p:spPr>
          <a:xfrm>
            <a:off x="185003" y="449906"/>
            <a:ext cx="5137082" cy="573891"/>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a:endParaRPr lang="en-US" sz="2400" b="1" dirty="0" smtClean="0">
              <a:latin typeface="Arial" pitchFamily="34" charset="0"/>
              <a:cs typeface="Arial" pitchFamily="34" charset="0"/>
            </a:endParaRPr>
          </a:p>
        </p:txBody>
      </p:sp>
      <p:sp>
        <p:nvSpPr>
          <p:cNvPr id="12" name="Rectangle 4"/>
          <p:cNvSpPr>
            <a:spLocks noGrp="1" noChangeArrowheads="1"/>
          </p:cNvSpPr>
          <p:nvPr>
            <p:ph type="title"/>
          </p:nvPr>
        </p:nvSpPr>
        <p:spPr>
          <a:xfrm>
            <a:off x="1295400" y="205583"/>
            <a:ext cx="7543800" cy="400050"/>
          </a:xfrm>
        </p:spPr>
        <p:txBody>
          <a:bodyPr/>
          <a:lstStyle/>
          <a:p>
            <a:pPr fontAlgn="auto">
              <a:spcBef>
                <a:spcPts val="0"/>
              </a:spcBef>
              <a:spcAft>
                <a:spcPts val="0"/>
              </a:spcAft>
              <a:defRPr/>
            </a:pPr>
            <a:r>
              <a:rPr lang="en-US" sz="2400" dirty="0" smtClean="0"/>
              <a:t>WDMS MONITORING RESULT</a:t>
            </a:r>
            <a:endParaRPr lang="en-US" sz="2400" b="1" cap="all" dirty="0">
              <a:ln w="0"/>
              <a:solidFill>
                <a:schemeClr val="tx1">
                  <a:lumMod val="75000"/>
                </a:schemeClr>
              </a:solidFill>
              <a:effectLst>
                <a:reflection blurRad="12700" stA="50000" endPos="50000" dist="5000" dir="5400000" sy="-100000" rotWithShape="0"/>
              </a:effectLst>
            </a:endParaRP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 y="666750"/>
            <a:ext cx="8869680" cy="4191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6308249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STORY</a:t>
            </a:r>
            <a:endParaRPr lang="en-US" dirty="0"/>
          </a:p>
        </p:txBody>
      </p:sp>
      <p:sp>
        <p:nvSpPr>
          <p:cNvPr id="4" name="Rectangle 3"/>
          <p:cNvSpPr/>
          <p:nvPr/>
        </p:nvSpPr>
        <p:spPr>
          <a:xfrm>
            <a:off x="152400" y="742955"/>
            <a:ext cx="8686800" cy="4247317"/>
          </a:xfrm>
          <a:prstGeom prst="rect">
            <a:avLst/>
          </a:prstGeom>
        </p:spPr>
        <p:txBody>
          <a:bodyPr wrap="square">
            <a:spAutoFit/>
          </a:bodyPr>
          <a:lstStyle/>
          <a:p>
            <a:pPr lvl="0" algn="just" hangingPunct="0"/>
            <a:r>
              <a:rPr lang="en-US" b="1" dirty="0" smtClean="0"/>
              <a:t>OUR ORGANISATION INSTALLED 600 ONLINE WEB BASED MONITORING SYSTEMS FOR THE VARIOUS GOVERNMENT ORGANISATIONS SINCE JAN 2014. </a:t>
            </a:r>
          </a:p>
          <a:p>
            <a:pPr lvl="0" algn="just" hangingPunct="0"/>
            <a:endParaRPr lang="en-US" b="1" dirty="0"/>
          </a:p>
          <a:p>
            <a:pPr lvl="0" algn="just" hangingPunct="0"/>
            <a:r>
              <a:rPr lang="en-US" b="1" dirty="0" smtClean="0"/>
              <a:t>THE SYSTEMS AUTOMATICALLY TAKE TWO READINGS OF GROUND WATER LEVEL A DAY AND TRANSMIT THEM TO A CENTRAL SERVER AT NIGHT. THUS 60 READINGS ARE TAKEN PER BOREHOLE EVERY MONTH AND AUTOMATICALLY RECORDED IN THE DATA BANK. </a:t>
            </a:r>
          </a:p>
          <a:p>
            <a:pPr lvl="0" algn="just" hangingPunct="0"/>
            <a:endParaRPr lang="en-US" b="1" dirty="0" smtClean="0"/>
          </a:p>
          <a:p>
            <a:pPr algn="just" hangingPunct="0"/>
            <a:r>
              <a:rPr lang="en-US" b="1" dirty="0" smtClean="0"/>
              <a:t>SINCE INSTALLED, UP TO NOVEMBER 2, 2016 A SET OF 8,21,714  READINGS HAVE BEEN AUTOMATICALLY LOGGED. OUT OF THESE  8,09,113 READINGS ARE GOOD I.E. A SUCCESS RATE OF 98 %. THE 12601 READINGS THAT ARE NOT GOOD ARE BECAUSE OF SPIKES OR BEING ERRATIC. </a:t>
            </a:r>
          </a:p>
          <a:p>
            <a:pPr algn="just" hangingPunct="0"/>
            <a:endParaRPr lang="en-US" b="1" dirty="0" smtClean="0"/>
          </a:p>
          <a:p>
            <a:pPr algn="just" hangingPunct="0"/>
            <a:r>
              <a:rPr lang="en-US" b="1" dirty="0" smtClean="0"/>
              <a:t>THE SUCCESS RATE IS ABSOLUTELY UNBEATABLE.</a:t>
            </a:r>
            <a:endParaRPr lang="en-US" b="1" dirty="0"/>
          </a:p>
        </p:txBody>
      </p:sp>
    </p:spTree>
    <p:extLst>
      <p:ext uri="{BB962C8B-B14F-4D97-AF65-F5344CB8AC3E}">
        <p14:creationId xmlns="" xmlns:p14="http://schemas.microsoft.com/office/powerpoint/2010/main" val="2543400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61950"/>
            <a:ext cx="7010400" cy="400050"/>
          </a:xfrm>
        </p:spPr>
        <p:txBody>
          <a:bodyPr/>
          <a:lstStyle/>
          <a:p>
            <a:r>
              <a:rPr lang="en-US" dirty="0" smtClean="0"/>
              <a:t>SUCCESS STORY</a:t>
            </a:r>
            <a:br>
              <a:rPr lang="en-US" dirty="0" smtClean="0"/>
            </a:br>
            <a:endParaRPr lang="en-US" dirty="0"/>
          </a:p>
        </p:txBody>
      </p:sp>
      <p:graphicFrame>
        <p:nvGraphicFramePr>
          <p:cNvPr id="3" name="Table 2"/>
          <p:cNvGraphicFramePr>
            <a:graphicFrameLocks noGrp="1"/>
          </p:cNvGraphicFramePr>
          <p:nvPr>
            <p:extLst>
              <p:ext uri="{D42A27DB-BD31-4B8C-83A1-F6EECF244321}">
                <p14:modId xmlns="" xmlns:p14="http://schemas.microsoft.com/office/powerpoint/2010/main" val="4028088032"/>
              </p:ext>
            </p:extLst>
          </p:nvPr>
        </p:nvGraphicFramePr>
        <p:xfrm>
          <a:off x="152401" y="819150"/>
          <a:ext cx="8458201" cy="3886198"/>
        </p:xfrm>
        <a:graphic>
          <a:graphicData uri="http://schemas.openxmlformats.org/drawingml/2006/table">
            <a:tbl>
              <a:tblPr/>
              <a:tblGrid>
                <a:gridCol w="1963219"/>
                <a:gridCol w="1210652"/>
                <a:gridCol w="1603295"/>
                <a:gridCol w="1325172"/>
                <a:gridCol w="1259732"/>
                <a:gridCol w="1096131"/>
              </a:tblGrid>
              <a:tr h="534548">
                <a:tc>
                  <a:txBody>
                    <a:bodyPr/>
                    <a:lstStyle/>
                    <a:p>
                      <a:pPr algn="l" fontAlgn="b"/>
                      <a:r>
                        <a:rPr lang="sk-SK" sz="1100" b="1"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NUMBERS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DATA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SPIKES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GOOD DATA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a:rPr>
                        <a:t>DATE INSTALLED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028">
                <a:tc>
                  <a:txBody>
                    <a:bodyPr/>
                    <a:lstStyle/>
                    <a:p>
                      <a:pPr algn="l" fontAlgn="b"/>
                      <a:r>
                        <a:rPr lang="en-US" sz="1100" b="1" i="0" u="none" strike="noStrike">
                          <a:solidFill>
                            <a:srgbClr val="000000"/>
                          </a:solidFill>
                          <a:effectLst/>
                          <a:latin typeface="Calibri"/>
                        </a:rPr>
                        <a:t>GWD AGRA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a:rPr>
                        <a:t>200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a:rPr>
                        <a:t>229670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695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100" b="1" i="0" u="none" strike="noStrike">
                          <a:solidFill>
                            <a:srgbClr val="000000"/>
                          </a:solidFill>
                          <a:effectLst/>
                          <a:latin typeface="Calibri"/>
                        </a:rPr>
                        <a:t>228975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100" b="1" i="0" u="none" strike="noStrike">
                          <a:solidFill>
                            <a:srgbClr val="000000"/>
                          </a:solidFill>
                          <a:effectLst/>
                          <a:latin typeface="Calibri"/>
                        </a:rPr>
                        <a:t>May-15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028">
                <a:tc>
                  <a:txBody>
                    <a:bodyPr/>
                    <a:lstStyle/>
                    <a:p>
                      <a:pPr algn="l" fontAlgn="b"/>
                      <a:r>
                        <a:rPr lang="en-US" sz="1100" b="1" i="0" u="none" strike="noStrike">
                          <a:solidFill>
                            <a:srgbClr val="000000"/>
                          </a:solidFill>
                          <a:effectLst/>
                          <a:latin typeface="Calibri"/>
                        </a:rPr>
                        <a:t>SWID KOLKOTTA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60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a:rPr>
                        <a:t>57672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30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a:rPr>
                        <a:t>57642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100" b="1" i="0" u="none" strike="noStrike">
                          <a:solidFill>
                            <a:srgbClr val="000000"/>
                          </a:solidFill>
                          <a:effectLst/>
                          <a:latin typeface="Calibri"/>
                        </a:rPr>
                        <a:t>Mar-16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028">
                <a:tc>
                  <a:txBody>
                    <a:bodyPr/>
                    <a:lstStyle/>
                    <a:p>
                      <a:pPr algn="l" fontAlgn="b"/>
                      <a:r>
                        <a:rPr lang="en-US" sz="1100" b="1" i="0" u="none" strike="noStrike">
                          <a:solidFill>
                            <a:srgbClr val="000000"/>
                          </a:solidFill>
                          <a:effectLst/>
                          <a:latin typeface="Calibri"/>
                        </a:rPr>
                        <a:t>TWAD TAMIL NADU</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176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100" b="1" i="0" u="none" strike="noStrike">
                          <a:solidFill>
                            <a:srgbClr val="000000"/>
                          </a:solidFill>
                          <a:effectLst/>
                          <a:latin typeface="Calibri"/>
                        </a:rPr>
                        <a:t>21440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a:rPr>
                        <a:t>2099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a:rPr>
                        <a:t>19341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100" b="1" i="0" u="none" strike="noStrike">
                          <a:solidFill>
                            <a:srgbClr val="000000"/>
                          </a:solidFill>
                          <a:effectLst/>
                          <a:latin typeface="Calibri"/>
                        </a:rPr>
                        <a:t>Apr-15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028">
                <a:tc>
                  <a:txBody>
                    <a:bodyPr/>
                    <a:lstStyle/>
                    <a:p>
                      <a:pPr algn="l" fontAlgn="b"/>
                      <a:r>
                        <a:rPr lang="en-US" sz="1100" b="1" i="0" u="none" strike="noStrike">
                          <a:solidFill>
                            <a:srgbClr val="000000"/>
                          </a:solidFill>
                          <a:effectLst/>
                          <a:latin typeface="Calibri"/>
                        </a:rPr>
                        <a:t>UP</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30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Calibri"/>
                        </a:rPr>
                        <a:t>46457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100" b="1" i="0" u="none" strike="noStrike">
                          <a:solidFill>
                            <a:srgbClr val="000000"/>
                          </a:solidFill>
                          <a:effectLst/>
                          <a:latin typeface="Calibri"/>
                        </a:rPr>
                        <a:t>214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a:rPr>
                        <a:t>46243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1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028">
                <a:tc>
                  <a:txBody>
                    <a:bodyPr/>
                    <a:lstStyle/>
                    <a:p>
                      <a:pPr algn="l" fontAlgn="b"/>
                      <a:r>
                        <a:rPr lang="en-US" sz="1100" b="1" i="0" u="none" strike="noStrike">
                          <a:solidFill>
                            <a:srgbClr val="000000"/>
                          </a:solidFill>
                          <a:effectLst/>
                          <a:latin typeface="Calibri"/>
                        </a:rPr>
                        <a:t>DoA ASSAM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a:rPr>
                        <a:t>37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a:rPr>
                        <a:t>186288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a:rPr>
                        <a:t>122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a:rPr>
                        <a:t>186166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100" b="1" i="0" u="none" strike="noStrike">
                          <a:solidFill>
                            <a:srgbClr val="000000"/>
                          </a:solidFill>
                          <a:effectLst/>
                          <a:latin typeface="Calibri"/>
                        </a:rPr>
                        <a:t>Mar-15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028">
                <a:tc>
                  <a:txBody>
                    <a:bodyPr/>
                    <a:lstStyle/>
                    <a:p>
                      <a:pPr algn="l" fontAlgn="b"/>
                      <a:r>
                        <a:rPr lang="en-US" sz="1100" b="1" i="0" u="none" strike="noStrike">
                          <a:solidFill>
                            <a:srgbClr val="000000"/>
                          </a:solidFill>
                          <a:effectLst/>
                          <a:latin typeface="Calibri"/>
                        </a:rPr>
                        <a:t>HP II PUDUCHERRY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a:rPr>
                        <a:t>131768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a:rPr>
                        <a:t>4700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a:rPr>
                        <a:t>127068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100" b="1" i="0" u="none" strike="noStrike">
                          <a:solidFill>
                            <a:srgbClr val="000000"/>
                          </a:solidFill>
                          <a:effectLst/>
                          <a:latin typeface="Calibri"/>
                        </a:rPr>
                        <a:t>May-14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028">
                <a:tc>
                  <a:txBody>
                    <a:bodyPr/>
                    <a:lstStyle/>
                    <a:p>
                      <a:pPr algn="l" fontAlgn="b"/>
                      <a:r>
                        <a:rPr lang="en-US" sz="1100" b="1" i="0" u="none" strike="noStrike">
                          <a:solidFill>
                            <a:srgbClr val="000000"/>
                          </a:solidFill>
                          <a:effectLst/>
                          <a:latin typeface="Calibri"/>
                        </a:rPr>
                        <a:t>WRID,PUNJAB</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a:rPr>
                        <a:t>148419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Calibri"/>
                        </a:rPr>
                        <a:t>4741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a:rPr>
                        <a:t>143678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100" b="1" i="0" u="none" strike="noStrike">
                          <a:solidFill>
                            <a:srgbClr val="000000"/>
                          </a:solidFill>
                          <a:effectLst/>
                          <a:latin typeface="Calibri"/>
                        </a:rPr>
                        <a:t>Jan-14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028">
                <a:tc>
                  <a:txBody>
                    <a:bodyPr/>
                    <a:lstStyle/>
                    <a:p>
                      <a:pPr algn="l" fontAlgn="b"/>
                      <a:r>
                        <a:rPr lang="en-US" sz="1100" b="1" i="0" u="none" strike="noStrike">
                          <a:solidFill>
                            <a:srgbClr val="000000"/>
                          </a:solidFill>
                          <a:effectLst/>
                          <a:latin typeface="Calibri"/>
                        </a:rPr>
                        <a:t>APWSIP , AP</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a:rPr>
                        <a:t>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1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1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k-SK" sz="1100" b="1" i="0" u="none" strike="noStrike" dirty="0">
                          <a:solidFill>
                            <a:srgbClr val="000000"/>
                          </a:solidFill>
                          <a:effectLst/>
                          <a:latin typeface="Calibri"/>
                        </a:rPr>
                        <a:t> </a:t>
                      </a:r>
                      <a:r>
                        <a:rPr lang="en-US" sz="1100" b="1" i="0" u="none" strike="noStrike" dirty="0" smtClean="0">
                          <a:solidFill>
                            <a:srgbClr val="000000"/>
                          </a:solidFill>
                          <a:effectLst/>
                          <a:latin typeface="Calibri"/>
                        </a:rPr>
                        <a:t>Sept-14</a:t>
                      </a:r>
                      <a:endParaRPr lang="sk-SK" sz="11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028">
                <a:tc>
                  <a:txBody>
                    <a:bodyPr/>
                    <a:lstStyle/>
                    <a:p>
                      <a:pPr algn="l" fontAlgn="b"/>
                      <a:r>
                        <a:rPr lang="en-US" sz="1100" b="1" i="0" u="none" strike="noStrike" dirty="0">
                          <a:solidFill>
                            <a:srgbClr val="000000"/>
                          </a:solidFill>
                          <a:effectLst/>
                          <a:latin typeface="Calibri"/>
                        </a:rPr>
                        <a:t>TOTAL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Calibri"/>
                        </a:rPr>
                        <a:t>588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is-IS" sz="11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1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is-IS" sz="11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is-IS" sz="11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028">
                <a:tc>
                  <a:txBody>
                    <a:bodyPr/>
                    <a:lstStyle/>
                    <a:p>
                      <a:pPr algn="l" fontAlgn="b"/>
                      <a:r>
                        <a:rPr lang="sk-SK" sz="11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1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1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1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1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1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1370">
                <a:tc>
                  <a:txBody>
                    <a:bodyPr/>
                    <a:lstStyle/>
                    <a:p>
                      <a:pPr algn="l" fontAlgn="b"/>
                      <a:r>
                        <a:rPr lang="en-US" sz="1200" b="1" i="0" u="none" strike="noStrike">
                          <a:solidFill>
                            <a:srgbClr val="000000"/>
                          </a:solidFill>
                          <a:effectLst/>
                          <a:latin typeface="Calibri"/>
                        </a:rPr>
                        <a:t>PERCENTAGE OF GOOD READINGS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1100" b="1" i="0" u="none" strike="noStrike">
                          <a:solidFill>
                            <a:srgbClr val="000000"/>
                          </a:solidFill>
                          <a:effectLst/>
                          <a:latin typeface="Calibri"/>
                        </a:rPr>
                        <a:t>98%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100" b="1"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838154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hart 4"/>
          <p:cNvGraphicFramePr>
            <a:graphicFrameLocks/>
          </p:cNvGraphicFramePr>
          <p:nvPr/>
        </p:nvGraphicFramePr>
        <p:xfrm>
          <a:off x="-514351" y="-88107"/>
          <a:ext cx="10172702" cy="5319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69827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a:t>
            </a:r>
            <a:endParaRPr lang="en-US" dirty="0"/>
          </a:p>
        </p:txBody>
      </p:sp>
      <p:sp>
        <p:nvSpPr>
          <p:cNvPr id="3" name="Content Placeholder 2"/>
          <p:cNvSpPr>
            <a:spLocks noGrp="1"/>
          </p:cNvSpPr>
          <p:nvPr>
            <p:ph idx="1"/>
          </p:nvPr>
        </p:nvSpPr>
        <p:spPr/>
        <p:txBody>
          <a:bodyPr/>
          <a:lstStyle/>
          <a:p>
            <a:pPr algn="just"/>
            <a:r>
              <a:rPr lang="en-US" b="1" dirty="0" smtClean="0"/>
              <a:t>WE SHOULD USE THE BOX TYPE DATALOGGER WITH THE ANTENNA ON TOP AS THE DATA CONNECTIVITY IN MOST PARTS OF THE COUNTRY IS NOT GOOD. </a:t>
            </a:r>
          </a:p>
          <a:p>
            <a:pPr marL="0" indent="0" algn="just">
              <a:buNone/>
            </a:pPr>
            <a:endParaRPr lang="en-US" b="1" dirty="0" smtClean="0"/>
          </a:p>
          <a:p>
            <a:pPr algn="just"/>
            <a:r>
              <a:rPr lang="en-US" b="1" dirty="0" smtClean="0"/>
              <a:t>WE SHOULD USE A NON VENTED SYSTEM FOR EASIER MAINTAINENCE. </a:t>
            </a:r>
          </a:p>
        </p:txBody>
      </p:sp>
    </p:spTree>
    <p:extLst>
      <p:ext uri="{BB962C8B-B14F-4D97-AF65-F5344CB8AC3E}">
        <p14:creationId xmlns="" xmlns:p14="http://schemas.microsoft.com/office/powerpoint/2010/main" val="34896078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0" y="0"/>
            <a:ext cx="9144000" cy="5143500"/>
          </a:xfrm>
          <a:prstGeom prst="rect">
            <a:avLst/>
          </a:prstGeom>
        </p:spPr>
      </p:pic>
      <p:pic>
        <p:nvPicPr>
          <p:cNvPr id="1026" name="Picture 2" descr="C:\Users\erak\Desktop\Untitled-2.gif"/>
          <p:cNvPicPr>
            <a:picLocks noChangeAspect="1" noChangeArrowheads="1"/>
          </p:cNvPicPr>
          <p:nvPr/>
        </p:nvPicPr>
        <p:blipFill>
          <a:blip r:embed="rId3" cstate="print"/>
          <a:srcRect/>
          <a:stretch>
            <a:fillRect/>
          </a:stretch>
        </p:blipFill>
        <p:spPr bwMode="auto">
          <a:xfrm>
            <a:off x="2514620" y="514350"/>
            <a:ext cx="3355573" cy="1008112"/>
          </a:xfrm>
          <a:prstGeom prst="rect">
            <a:avLst/>
          </a:prstGeom>
          <a:noFill/>
        </p:spPr>
      </p:pic>
      <p:sp>
        <p:nvSpPr>
          <p:cNvPr id="7" name="Title 6"/>
          <p:cNvSpPr txBox="1">
            <a:spLocks noGrp="1"/>
          </p:cNvSpPr>
          <p:nvPr>
            <p:ph type="title"/>
          </p:nvPr>
        </p:nvSpPr>
        <p:spPr>
          <a:xfrm>
            <a:off x="457200" y="1430665"/>
            <a:ext cx="8229600" cy="1200329"/>
          </a:xfrm>
          <a:prstGeom prst="rect">
            <a:avLst/>
          </a:prstGeom>
          <a:noFill/>
        </p:spPr>
        <p:txBody>
          <a:bodyPr wrap="square" rtlCol="0">
            <a:spAutoFit/>
          </a:bodyPr>
          <a:lstStyle/>
          <a:p>
            <a:pPr algn="l"/>
            <a:r>
              <a:rPr lang="en-US" sz="3600" dirty="0" smtClean="0">
                <a:solidFill>
                  <a:srgbClr val="000000"/>
                </a:solidFill>
                <a:latin typeface="Arial" pitchFamily="34" charset="0"/>
                <a:cs typeface="Arial" pitchFamily="34" charset="0"/>
              </a:rPr>
              <a:t>OTHER </a:t>
            </a:r>
            <a:br>
              <a:rPr lang="en-US" sz="3600" dirty="0" smtClean="0">
                <a:solidFill>
                  <a:srgbClr val="000000"/>
                </a:solidFill>
                <a:latin typeface="Arial" pitchFamily="34" charset="0"/>
                <a:cs typeface="Arial" pitchFamily="34" charset="0"/>
              </a:rPr>
            </a:br>
            <a:r>
              <a:rPr lang="en-US" sz="3600" b="1" dirty="0" smtClean="0">
                <a:solidFill>
                  <a:srgbClr val="000000"/>
                </a:solidFill>
                <a:latin typeface="Arial" pitchFamily="34" charset="0"/>
                <a:cs typeface="Arial" pitchFamily="34" charset="0"/>
              </a:rPr>
              <a:t>SYSTEMS</a:t>
            </a:r>
            <a:endParaRPr lang="mk-MK" sz="3600" b="1" dirty="0">
              <a:solidFill>
                <a:srgbClr val="000000"/>
              </a:solidFill>
              <a:latin typeface="Arial" pitchFamily="34" charset="0"/>
              <a:cs typeface="Arial" pitchFamily="34" charset="0"/>
            </a:endParaRPr>
          </a:p>
        </p:txBody>
      </p:sp>
      <p:sp>
        <p:nvSpPr>
          <p:cNvPr id="4" name="Rectangle 3"/>
          <p:cNvSpPr/>
          <p:nvPr/>
        </p:nvSpPr>
        <p:spPr>
          <a:xfrm>
            <a:off x="539552" y="2643761"/>
            <a:ext cx="3041848" cy="80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Tree>
    <p:extLst>
      <p:ext uri="{BB962C8B-B14F-4D97-AF65-F5344CB8AC3E}">
        <p14:creationId xmlns="" xmlns:p14="http://schemas.microsoft.com/office/powerpoint/2010/main" val="16519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Bottom)">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 MONITORING</a:t>
            </a:r>
            <a:endParaRPr lang="en-US" dirty="0"/>
          </a:p>
        </p:txBody>
      </p:sp>
      <p:sp>
        <p:nvSpPr>
          <p:cNvPr id="3" name="Content Placeholder 2"/>
          <p:cNvSpPr>
            <a:spLocks noGrp="1"/>
          </p:cNvSpPr>
          <p:nvPr>
            <p:ph sz="half" idx="1"/>
          </p:nvPr>
        </p:nvSpPr>
        <p:spPr>
          <a:xfrm>
            <a:off x="0" y="742956"/>
            <a:ext cx="6629400" cy="3769519"/>
          </a:xfrm>
        </p:spPr>
        <p:txBody>
          <a:bodyPr/>
          <a:lstStyle/>
          <a:p>
            <a:pPr algn="just">
              <a:lnSpc>
                <a:spcPts val="3500"/>
              </a:lnSpc>
            </a:pPr>
            <a:r>
              <a:rPr lang="en-US" sz="2400" b="1" dirty="0" smtClean="0"/>
              <a:t>ENCARDIO-RITE AUTOMATIC WATER QUALITY MONITORING SYSTEM OFFERS A RANGE OF SENSORS THAT MONITOR VARIOUS WATER QUALITY PARAMETERS. ANY COMBINATION OF SENSORS CAN BE USED DEPENDING ON APPLICATION, PRECISE MONITORING NEED, MEASUREMENT LOCATION OR TYPE OF INDUSTRY.</a:t>
            </a:r>
            <a:endParaRPr lang="en-US" sz="2400" dirty="0"/>
          </a:p>
        </p:txBody>
      </p:sp>
      <p:pic>
        <p:nvPicPr>
          <p:cNvPr id="2050" name="Picture 2" descr="DSC04247"/>
          <p:cNvPicPr>
            <a:picLocks noChangeAspect="1" noChangeArrowheads="1"/>
          </p:cNvPicPr>
          <p:nvPr/>
        </p:nvPicPr>
        <p:blipFill>
          <a:blip r:embed="rId2" cstate="print">
            <a:extLst>
              <a:ext uri="{28A0092B-C50C-407E-A947-70E740481C1C}">
                <a14:useLocalDpi xmlns="" xmlns:a14="http://schemas.microsoft.com/office/drawing/2010/main" val="0"/>
              </a:ext>
            </a:extLst>
          </a:blip>
          <a:srcRect l="36185" r="36874"/>
          <a:stretch>
            <a:fillRect/>
          </a:stretch>
        </p:blipFill>
        <p:spPr bwMode="auto">
          <a:xfrm rot="280487">
            <a:off x="7444797" y="857136"/>
            <a:ext cx="1063600" cy="322371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6781800" y="4286257"/>
            <a:ext cx="2030878" cy="646331"/>
          </a:xfrm>
          <a:prstGeom prst="rect">
            <a:avLst/>
          </a:prstGeom>
          <a:noFill/>
        </p:spPr>
        <p:txBody>
          <a:bodyPr wrap="square" rtlCol="0">
            <a:spAutoFit/>
          </a:bodyPr>
          <a:lstStyle/>
          <a:p>
            <a:r>
              <a:rPr lang="en-US" b="1" dirty="0" smtClean="0"/>
              <a:t>TSS/TURBIDITY SENSOR</a:t>
            </a:r>
            <a:endParaRPr lang="en-US" b="1" dirty="0"/>
          </a:p>
        </p:txBody>
      </p:sp>
    </p:spTree>
    <p:extLst>
      <p:ext uri="{BB962C8B-B14F-4D97-AF65-F5344CB8AC3E}">
        <p14:creationId xmlns="" xmlns:p14="http://schemas.microsoft.com/office/powerpoint/2010/main" val="234346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0" y="0"/>
            <a:ext cx="9144000" cy="5143500"/>
          </a:xfrm>
          <a:prstGeom prst="rect">
            <a:avLst/>
          </a:prstGeom>
        </p:spPr>
      </p:pic>
      <p:sp>
        <p:nvSpPr>
          <p:cNvPr id="11" name="TextBox 10"/>
          <p:cNvSpPr txBox="1"/>
          <p:nvPr/>
        </p:nvSpPr>
        <p:spPr>
          <a:xfrm>
            <a:off x="107517" y="1155949"/>
            <a:ext cx="4104455" cy="3216002"/>
          </a:xfrm>
          <a:prstGeom prst="flowChartAlternateProcess">
            <a:avLst/>
          </a:prstGeom>
          <a:noFill/>
          <a:ln w="38100">
            <a:noFill/>
          </a:ln>
        </p:spPr>
        <p:style>
          <a:lnRef idx="2">
            <a:schemeClr val="accent5"/>
          </a:lnRef>
          <a:fillRef idx="1">
            <a:schemeClr val="lt1"/>
          </a:fillRef>
          <a:effectRef idx="0">
            <a:schemeClr val="accent5"/>
          </a:effectRef>
          <a:fontRef idx="minor">
            <a:schemeClr val="dk1"/>
          </a:fontRef>
        </p:style>
        <p:txBody>
          <a:bodyPr wrap="square" lIns="0" tIns="0" rIns="0" bIns="0" rtlCol="0">
            <a:noAutofit/>
          </a:bodyPr>
          <a:lstStyle/>
          <a:p>
            <a:pPr marL="228600" lvl="0" indent="-228600">
              <a:buFont typeface="Arial" pitchFamily="34" charset="0"/>
              <a:buChar char="•"/>
            </a:pPr>
            <a:endParaRPr lang="mk-MK" dirty="0" smtClean="0">
              <a:latin typeface="Arial" pitchFamily="34" charset="0"/>
              <a:cs typeface="Arial" pitchFamily="34" charset="0"/>
            </a:endParaRPr>
          </a:p>
        </p:txBody>
      </p:sp>
      <p:sp>
        <p:nvSpPr>
          <p:cNvPr id="24" name="Rectangle 23"/>
          <p:cNvSpPr/>
          <p:nvPr/>
        </p:nvSpPr>
        <p:spPr>
          <a:xfrm>
            <a:off x="251520" y="267496"/>
            <a:ext cx="3816424"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3" name="Rounded Rectangle 4"/>
          <p:cNvSpPr/>
          <p:nvPr/>
        </p:nvSpPr>
        <p:spPr>
          <a:xfrm>
            <a:off x="179524" y="267494"/>
            <a:ext cx="3810933" cy="573891"/>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a:r>
              <a:rPr lang="en-US" sz="2400" b="1" dirty="0" smtClean="0">
                <a:latin typeface="Arial" pitchFamily="34" charset="0"/>
                <a:cs typeface="Arial" pitchFamily="34" charset="0"/>
              </a:rPr>
              <a:t>Online weather station</a:t>
            </a:r>
          </a:p>
        </p:txBody>
      </p:sp>
      <p:sp>
        <p:nvSpPr>
          <p:cNvPr id="7" name="TextBox 6"/>
          <p:cNvSpPr txBox="1"/>
          <p:nvPr/>
        </p:nvSpPr>
        <p:spPr>
          <a:xfrm>
            <a:off x="0" y="843558"/>
            <a:ext cx="4499992" cy="3816424"/>
          </a:xfrm>
          <a:prstGeom prst="flowChartAlternateProcess">
            <a:avLst/>
          </a:prstGeom>
          <a:noFill/>
          <a:ln w="38100">
            <a:noFill/>
          </a:ln>
        </p:spPr>
        <p:style>
          <a:lnRef idx="2">
            <a:schemeClr val="accent5"/>
          </a:lnRef>
          <a:fillRef idx="1">
            <a:schemeClr val="lt1"/>
          </a:fillRef>
          <a:effectRef idx="0">
            <a:schemeClr val="accent5"/>
          </a:effectRef>
          <a:fontRef idx="minor">
            <a:schemeClr val="dk1"/>
          </a:fontRef>
        </p:style>
        <p:txBody>
          <a:bodyPr wrap="square" lIns="0" tIns="0" rIns="0" bIns="0" rtlCol="0">
            <a:noAutofit/>
          </a:bodyPr>
          <a:lstStyle/>
          <a:p>
            <a:pPr marL="228600" indent="-228600">
              <a:spcBef>
                <a:spcPts val="300"/>
              </a:spcBef>
            </a:pPr>
            <a:r>
              <a:rPr lang="en-US" sz="1600" cap="all" dirty="0"/>
              <a:t>Encardio-rite automatic weather station is a weather data management and presentation system for meteorological data collected by individual sensors from a site. The system provides a reliable and cost effective means of recording meteorological data</a:t>
            </a:r>
          </a:p>
          <a:p>
            <a:pPr marL="228600" lvl="0" indent="-228600">
              <a:spcBef>
                <a:spcPts val="300"/>
              </a:spcBef>
            </a:pPr>
            <a:endParaRPr lang="mk-MK" sz="1600" dirty="0" smtClean="0">
              <a:latin typeface="Arial" pitchFamily="34" charset="0"/>
              <a:cs typeface="Arial" pitchFamily="34" charset="0"/>
            </a:endParaRPr>
          </a:p>
        </p:txBody>
      </p:sp>
      <p:pic>
        <p:nvPicPr>
          <p:cNvPr id="12" name="Picture 1" descr="20150124_153847a"/>
          <p:cNvPicPr>
            <a:picLocks noChangeAspect="1" noChangeArrowheads="1"/>
          </p:cNvPicPr>
          <p:nvPr/>
        </p:nvPicPr>
        <p:blipFill>
          <a:blip r:embed="rId3" cstate="print">
            <a:lum bright="10000"/>
          </a:blip>
          <a:srcRect l="15974" t="11777" r="5475"/>
          <a:stretch>
            <a:fillRect/>
          </a:stretch>
        </p:blipFill>
        <p:spPr bwMode="auto">
          <a:xfrm>
            <a:off x="4283968" y="0"/>
            <a:ext cx="4860032" cy="5143500"/>
          </a:xfrm>
          <a:prstGeom prst="snip2DiagRect">
            <a:avLst>
              <a:gd name="adj1" fmla="val 0"/>
              <a:gd name="adj2" fmla="val 0"/>
            </a:avLst>
          </a:prstGeom>
          <a:solidFill>
            <a:srgbClr val="FFFFFF">
              <a:shade val="85000"/>
            </a:srgbClr>
          </a:solidFill>
          <a:ln w="381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8" name="Picture 17" descr="DSC00556.JPG"/>
          <p:cNvPicPr/>
          <p:nvPr/>
        </p:nvPicPr>
        <p:blipFill>
          <a:blip r:embed="rId4" cstate="print">
            <a:lum contrast="10000"/>
          </a:blip>
          <a:srcRect l="23638" r="29789"/>
          <a:stretch>
            <a:fillRect/>
          </a:stretch>
        </p:blipFill>
        <p:spPr>
          <a:xfrm>
            <a:off x="8172400" y="3717826"/>
            <a:ext cx="971600" cy="1425674"/>
          </a:xfrm>
          <a:prstGeom prst="snip2DiagRect">
            <a:avLst>
              <a:gd name="adj1" fmla="val 0"/>
              <a:gd name="adj2" fmla="val 0"/>
            </a:avLst>
          </a:prstGeom>
          <a:solidFill>
            <a:srgbClr val="FFFFFF">
              <a:shade val="85000"/>
            </a:srgbClr>
          </a:solidFill>
          <a:ln w="381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152400" y="3168496"/>
            <a:ext cx="3886200" cy="1975009"/>
          </a:xfrm>
          <a:prstGeom prst="flowChartAlternateProcess">
            <a:avLst/>
          </a:prstGeom>
          <a:ln w="38100">
            <a:solidFill>
              <a:schemeClr val="accent2">
                <a:lumMod val="50000"/>
                <a:lumOff val="5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93688" indent="-293688">
              <a:spcBef>
                <a:spcPts val="600"/>
              </a:spcBef>
              <a:buFont typeface="Wingdings" pitchFamily="2" charset="2"/>
              <a:buChar char="ü"/>
            </a:pPr>
            <a:r>
              <a:rPr lang="en-US" dirty="0" smtClean="0">
                <a:solidFill>
                  <a:schemeClr val="tx1">
                    <a:lumMod val="75000"/>
                  </a:schemeClr>
                </a:solidFill>
              </a:rPr>
              <a:t>RAIN GAGE/PRECIPITATION</a:t>
            </a:r>
          </a:p>
          <a:p>
            <a:pPr marL="293688" indent="-293688">
              <a:spcBef>
                <a:spcPts val="600"/>
              </a:spcBef>
              <a:buFont typeface="Wingdings" pitchFamily="2" charset="2"/>
              <a:buChar char="ü"/>
            </a:pPr>
            <a:r>
              <a:rPr lang="en-US" dirty="0" smtClean="0">
                <a:solidFill>
                  <a:schemeClr val="tx1">
                    <a:lumMod val="75000"/>
                  </a:schemeClr>
                </a:solidFill>
              </a:rPr>
              <a:t>WIND SPEED</a:t>
            </a:r>
          </a:p>
          <a:p>
            <a:pPr marL="293688" indent="-293688">
              <a:spcBef>
                <a:spcPts val="600"/>
              </a:spcBef>
              <a:buFont typeface="Wingdings" pitchFamily="2" charset="2"/>
              <a:buChar char="ü"/>
            </a:pPr>
            <a:r>
              <a:rPr lang="en-US" dirty="0" smtClean="0">
                <a:solidFill>
                  <a:schemeClr val="tx1">
                    <a:lumMod val="75000"/>
                  </a:schemeClr>
                </a:solidFill>
              </a:rPr>
              <a:t>WIND DIRECTION</a:t>
            </a:r>
          </a:p>
          <a:p>
            <a:pPr marL="293688" indent="-293688">
              <a:spcBef>
                <a:spcPts val="600"/>
              </a:spcBef>
              <a:buFont typeface="Wingdings" pitchFamily="2" charset="2"/>
              <a:buChar char="ü"/>
            </a:pPr>
            <a:r>
              <a:rPr lang="en-US" dirty="0" smtClean="0">
                <a:solidFill>
                  <a:schemeClr val="tx1">
                    <a:lumMod val="75000"/>
                  </a:schemeClr>
                </a:solidFill>
              </a:rPr>
              <a:t>TEMPERATURE</a:t>
            </a:r>
          </a:p>
          <a:p>
            <a:pPr marL="293688" indent="-293688">
              <a:spcBef>
                <a:spcPts val="600"/>
              </a:spcBef>
              <a:buFont typeface="Wingdings" pitchFamily="2" charset="2"/>
              <a:buChar char="ü"/>
            </a:pPr>
            <a:r>
              <a:rPr lang="en-US" dirty="0" smtClean="0">
                <a:solidFill>
                  <a:schemeClr val="tx1">
                    <a:lumMod val="75000"/>
                  </a:schemeClr>
                </a:solidFill>
              </a:rPr>
              <a:t>HUMIDITY</a:t>
            </a:r>
          </a:p>
        </p:txBody>
      </p:sp>
    </p:spTree>
    <p:extLst>
      <p:ext uri="{BB962C8B-B14F-4D97-AF65-F5344CB8AC3E}">
        <p14:creationId xmlns="" xmlns:p14="http://schemas.microsoft.com/office/powerpoint/2010/main" val="27067827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r>
              <a:rPr lang="en-US" dirty="0" smtClean="0">
                <a:effectLst>
                  <a:outerShdw blurRad="38100" dist="38100" dir="2700000" algn="tl">
                    <a:srgbClr val="000000">
                      <a:alpha val="43137"/>
                    </a:srgbClr>
                  </a:outerShdw>
                </a:effectLst>
                <a:latin typeface="Arial Black" pitchFamily="34" charset="0"/>
              </a:rPr>
              <a:t>ENCARDIO-RITE GROUP </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15365" name="Freeform 5"/>
          <p:cNvSpPr>
            <a:spLocks noEditPoints="1"/>
          </p:cNvSpPr>
          <p:nvPr/>
        </p:nvSpPr>
        <p:spPr bwMode="gray">
          <a:xfrm rot="20487005">
            <a:off x="428478" y="1459820"/>
            <a:ext cx="7763233" cy="2611749"/>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21176"/>
                  <a:invGamma/>
                </a:schemeClr>
              </a:gs>
              <a:gs pos="100000">
                <a:schemeClr val="bg2"/>
              </a:gs>
            </a:gsLst>
            <a:lin ang="0" scaled="1"/>
          </a:gradFill>
          <a:ln w="0">
            <a:noFill/>
            <a:prstDash val="solid"/>
            <a:round/>
            <a:headEnd/>
            <a:tailEnd/>
          </a:ln>
        </p:spPr>
        <p:txBody>
          <a:bodyPr/>
          <a:lstStyle/>
          <a:p>
            <a:endParaRPr lang="en-US" dirty="0"/>
          </a:p>
        </p:txBody>
      </p:sp>
      <p:sp>
        <p:nvSpPr>
          <p:cNvPr id="17" name="Oval 7"/>
          <p:cNvSpPr>
            <a:spLocks noChangeArrowheads="1"/>
          </p:cNvSpPr>
          <p:nvPr/>
        </p:nvSpPr>
        <p:spPr bwMode="gray">
          <a:xfrm>
            <a:off x="3505200" y="800110"/>
            <a:ext cx="2268624" cy="1152299"/>
          </a:xfrm>
          <a:prstGeom prst="ellipse">
            <a:avLst/>
          </a:prstGeom>
          <a:gradFill rotWithShape="1">
            <a:gsLst>
              <a:gs pos="0">
                <a:schemeClr val="tx1"/>
              </a:gs>
              <a:gs pos="100000">
                <a:schemeClr val="tx1">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dirty="0">
              <a:solidFill>
                <a:schemeClr val="bg1"/>
              </a:solidFill>
            </a:endParaRPr>
          </a:p>
        </p:txBody>
      </p:sp>
      <p:sp>
        <p:nvSpPr>
          <p:cNvPr id="24" name="Oval 10"/>
          <p:cNvSpPr>
            <a:spLocks noChangeArrowheads="1"/>
          </p:cNvSpPr>
          <p:nvPr/>
        </p:nvSpPr>
        <p:spPr bwMode="gray">
          <a:xfrm>
            <a:off x="76200" y="2660102"/>
            <a:ext cx="2268624" cy="1152299"/>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dirty="0">
              <a:solidFill>
                <a:schemeClr val="bg1"/>
              </a:solidFill>
            </a:endParaRPr>
          </a:p>
        </p:txBody>
      </p:sp>
      <p:sp>
        <p:nvSpPr>
          <p:cNvPr id="25" name="Oval 16"/>
          <p:cNvSpPr>
            <a:spLocks noChangeArrowheads="1"/>
          </p:cNvSpPr>
          <p:nvPr/>
        </p:nvSpPr>
        <p:spPr bwMode="gray">
          <a:xfrm>
            <a:off x="6096000" y="2419350"/>
            <a:ext cx="2268624" cy="1152299"/>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dirty="0">
              <a:solidFill>
                <a:schemeClr val="bg1"/>
              </a:solidFill>
            </a:endParaRPr>
          </a:p>
        </p:txBody>
      </p:sp>
      <p:sp>
        <p:nvSpPr>
          <p:cNvPr id="26" name="Oval 19"/>
          <p:cNvSpPr>
            <a:spLocks noChangeArrowheads="1"/>
          </p:cNvSpPr>
          <p:nvPr/>
        </p:nvSpPr>
        <p:spPr bwMode="gray">
          <a:xfrm>
            <a:off x="6069804" y="945602"/>
            <a:ext cx="2142433" cy="1152299"/>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dirty="0">
              <a:solidFill>
                <a:schemeClr val="bg1"/>
              </a:solidFill>
            </a:endParaRPr>
          </a:p>
        </p:txBody>
      </p:sp>
      <p:sp>
        <p:nvSpPr>
          <p:cNvPr id="27" name="Text Box 22"/>
          <p:cNvSpPr txBox="1">
            <a:spLocks noChangeArrowheads="1"/>
          </p:cNvSpPr>
          <p:nvPr/>
        </p:nvSpPr>
        <p:spPr bwMode="gray">
          <a:xfrm>
            <a:off x="3733800" y="1028700"/>
            <a:ext cx="1752600" cy="923330"/>
          </a:xfrm>
          <a:prstGeom prst="rect">
            <a:avLst/>
          </a:prstGeom>
          <a:noFill/>
          <a:ln w="9525">
            <a:noFill/>
            <a:miter lim="800000"/>
            <a:headEnd/>
            <a:tailEnd/>
          </a:ln>
          <a:effectLst/>
        </p:spPr>
        <p:txBody>
          <a:bodyPr wrap="square">
            <a:spAutoFit/>
          </a:bodyPr>
          <a:lstStyle/>
          <a:p>
            <a:pPr algn="ctr" eaLnBrk="0" hangingPunct="0"/>
            <a:r>
              <a:rPr lang="en-US" dirty="0" smtClean="0">
                <a:solidFill>
                  <a:schemeClr val="bg1"/>
                </a:solidFill>
                <a:latin typeface="Verdana" pitchFamily="34" charset="0"/>
              </a:rPr>
              <a:t>Encardio-rite Geosystems LLC UAE</a:t>
            </a:r>
            <a:endParaRPr lang="en-US" dirty="0">
              <a:solidFill>
                <a:schemeClr val="bg1"/>
              </a:solidFill>
              <a:latin typeface="Verdana" pitchFamily="34" charset="0"/>
            </a:endParaRPr>
          </a:p>
        </p:txBody>
      </p:sp>
      <p:sp>
        <p:nvSpPr>
          <p:cNvPr id="30" name="Text Box 22"/>
          <p:cNvSpPr txBox="1">
            <a:spLocks noChangeArrowheads="1"/>
          </p:cNvSpPr>
          <p:nvPr/>
        </p:nvSpPr>
        <p:spPr bwMode="gray">
          <a:xfrm>
            <a:off x="6112307" y="1047750"/>
            <a:ext cx="2057400" cy="923330"/>
          </a:xfrm>
          <a:prstGeom prst="rect">
            <a:avLst/>
          </a:prstGeom>
          <a:noFill/>
          <a:ln w="9525">
            <a:noFill/>
            <a:miter lim="800000"/>
            <a:headEnd/>
            <a:tailEnd/>
          </a:ln>
          <a:effectLst/>
        </p:spPr>
        <p:txBody>
          <a:bodyPr wrap="square">
            <a:spAutoFit/>
          </a:bodyPr>
          <a:lstStyle/>
          <a:p>
            <a:pPr algn="ctr" eaLnBrk="0" hangingPunct="0"/>
            <a:r>
              <a:rPr lang="en-US" dirty="0" smtClean="0">
                <a:solidFill>
                  <a:schemeClr val="bg1"/>
                </a:solidFill>
                <a:latin typeface="Verdana" pitchFamily="34" charset="0"/>
              </a:rPr>
              <a:t>Encardio-rite Geosystems WLL Bahrain</a:t>
            </a:r>
            <a:endParaRPr lang="en-US" dirty="0">
              <a:solidFill>
                <a:schemeClr val="bg1"/>
              </a:solidFill>
              <a:latin typeface="Verdana" pitchFamily="34" charset="0"/>
            </a:endParaRPr>
          </a:p>
        </p:txBody>
      </p:sp>
      <p:sp>
        <p:nvSpPr>
          <p:cNvPr id="31" name="Text Box 22"/>
          <p:cNvSpPr txBox="1">
            <a:spLocks noChangeArrowheads="1"/>
          </p:cNvSpPr>
          <p:nvPr/>
        </p:nvSpPr>
        <p:spPr bwMode="gray">
          <a:xfrm>
            <a:off x="135024" y="2945852"/>
            <a:ext cx="2209800" cy="646331"/>
          </a:xfrm>
          <a:prstGeom prst="rect">
            <a:avLst/>
          </a:prstGeom>
          <a:noFill/>
          <a:ln w="9525">
            <a:noFill/>
            <a:miter lim="800000"/>
            <a:headEnd/>
            <a:tailEnd/>
          </a:ln>
          <a:effectLst/>
        </p:spPr>
        <p:txBody>
          <a:bodyPr wrap="square">
            <a:spAutoFit/>
          </a:bodyPr>
          <a:lstStyle/>
          <a:p>
            <a:pPr algn="ctr" eaLnBrk="0" hangingPunct="0"/>
            <a:r>
              <a:rPr lang="en-US" dirty="0" smtClean="0">
                <a:solidFill>
                  <a:schemeClr val="bg1"/>
                </a:solidFill>
                <a:latin typeface="Verdana" pitchFamily="34" charset="0"/>
              </a:rPr>
              <a:t>Rite Geosystems WLL Qatar</a:t>
            </a:r>
            <a:endParaRPr lang="en-US" dirty="0">
              <a:solidFill>
                <a:schemeClr val="bg1"/>
              </a:solidFill>
              <a:latin typeface="Verdana" pitchFamily="34" charset="0"/>
            </a:endParaRPr>
          </a:p>
        </p:txBody>
      </p:sp>
      <p:sp>
        <p:nvSpPr>
          <p:cNvPr id="32" name="Oval 13"/>
          <p:cNvSpPr>
            <a:spLocks noChangeArrowheads="1"/>
          </p:cNvSpPr>
          <p:nvPr/>
        </p:nvSpPr>
        <p:spPr bwMode="gray">
          <a:xfrm>
            <a:off x="1828800" y="3714750"/>
            <a:ext cx="2265820" cy="1152298"/>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dirty="0">
              <a:solidFill>
                <a:schemeClr val="bg1"/>
              </a:solidFill>
            </a:endParaRPr>
          </a:p>
        </p:txBody>
      </p:sp>
      <p:sp>
        <p:nvSpPr>
          <p:cNvPr id="33" name="Text Box 22"/>
          <p:cNvSpPr txBox="1">
            <a:spLocks noChangeArrowheads="1"/>
          </p:cNvSpPr>
          <p:nvPr/>
        </p:nvSpPr>
        <p:spPr bwMode="gray">
          <a:xfrm>
            <a:off x="1905000" y="3867150"/>
            <a:ext cx="2209800" cy="923330"/>
          </a:xfrm>
          <a:prstGeom prst="rect">
            <a:avLst/>
          </a:prstGeom>
          <a:noFill/>
          <a:ln w="9525">
            <a:noFill/>
            <a:miter lim="800000"/>
            <a:headEnd/>
            <a:tailEnd/>
          </a:ln>
          <a:effectLst/>
        </p:spPr>
        <p:txBody>
          <a:bodyPr wrap="square">
            <a:spAutoFit/>
          </a:bodyPr>
          <a:lstStyle/>
          <a:p>
            <a:pPr algn="ctr" eaLnBrk="0" hangingPunct="0"/>
            <a:r>
              <a:rPr lang="en-US" dirty="0" smtClean="0">
                <a:solidFill>
                  <a:schemeClr val="bg1"/>
                </a:solidFill>
                <a:latin typeface="Verdana" pitchFamily="34" charset="0"/>
              </a:rPr>
              <a:t>Rite Geosystems Pte. Ltd. Singapore</a:t>
            </a:r>
            <a:endParaRPr lang="en-US" dirty="0">
              <a:solidFill>
                <a:schemeClr val="bg1"/>
              </a:solidFill>
              <a:latin typeface="Verdana" pitchFamily="34" charset="0"/>
            </a:endParaRPr>
          </a:p>
        </p:txBody>
      </p:sp>
      <p:sp>
        <p:nvSpPr>
          <p:cNvPr id="35" name="TextBox 34"/>
          <p:cNvSpPr txBox="1"/>
          <p:nvPr/>
        </p:nvSpPr>
        <p:spPr>
          <a:xfrm>
            <a:off x="3352800" y="2400311"/>
            <a:ext cx="2514600" cy="954107"/>
          </a:xfrm>
          <a:prstGeom prst="rect">
            <a:avLst/>
          </a:prstGeom>
          <a:noFill/>
          <a:effectLst>
            <a:reflection blurRad="6350" stA="50000" endA="300" endPos="38500" dist="50800" dir="5400000" sy="-100000" algn="bl" rotWithShape="0"/>
          </a:effectLst>
          <a:scene3d>
            <a:camera prst="isometricOffAxis1Right"/>
            <a:lightRig rig="soft" dir="t"/>
          </a:scene3d>
        </p:spPr>
        <p:txBody>
          <a:bodyPr wrap="square" rtlCol="0">
            <a:spAutoFit/>
            <a:sp3d extrusionH="82550">
              <a:extrusionClr>
                <a:schemeClr val="bg1"/>
              </a:extrusionClr>
            </a:sp3d>
          </a:bodyPr>
          <a:lstStyle/>
          <a:p>
            <a:pPr algn="ctr"/>
            <a:r>
              <a:rPr lang="en-US" sz="2800" dirty="0" smtClean="0">
                <a:solidFill>
                  <a:srgbClr val="000000"/>
                </a:solidFill>
                <a:effectLst>
                  <a:reflection blurRad="6350" stA="50000" endA="300" endPos="50000" dist="29997" dir="5400000" sy="-100000" algn="bl" rotWithShape="0"/>
                </a:effectLst>
                <a:latin typeface="Arial Black" pitchFamily="34" charset="0"/>
              </a:rPr>
              <a:t>ENCARDIO</a:t>
            </a:r>
          </a:p>
          <a:p>
            <a:pPr algn="ctr"/>
            <a:r>
              <a:rPr lang="en-US" sz="2800" dirty="0" smtClean="0">
                <a:solidFill>
                  <a:srgbClr val="000000"/>
                </a:solidFill>
                <a:effectLst>
                  <a:reflection blurRad="6350" stA="50000" endA="300" endPos="50000" dist="29997" dir="5400000" sy="-100000" algn="bl" rotWithShape="0"/>
                </a:effectLst>
                <a:latin typeface="Arial Black" pitchFamily="34" charset="0"/>
              </a:rPr>
              <a:t>RITE</a:t>
            </a:r>
            <a:endParaRPr lang="en-US" sz="2800" dirty="0">
              <a:solidFill>
                <a:srgbClr val="000000"/>
              </a:solidFill>
              <a:effectLst>
                <a:reflection blurRad="6350" stA="50000" endA="300" endPos="50000" dist="29997" dir="5400000" sy="-100000" algn="bl" rotWithShape="0"/>
              </a:effectLst>
              <a:latin typeface="Arial Black" pitchFamily="34" charset="0"/>
            </a:endParaRPr>
          </a:p>
        </p:txBody>
      </p:sp>
      <p:sp>
        <p:nvSpPr>
          <p:cNvPr id="15" name="Oval 7"/>
          <p:cNvSpPr>
            <a:spLocks noChangeArrowheads="1"/>
          </p:cNvSpPr>
          <p:nvPr/>
        </p:nvSpPr>
        <p:spPr bwMode="gray">
          <a:xfrm>
            <a:off x="1143000" y="1276352"/>
            <a:ext cx="2268624" cy="1361850"/>
          </a:xfrm>
          <a:prstGeom prst="ellipse">
            <a:avLst/>
          </a:prstGeom>
          <a:gradFill rotWithShape="1">
            <a:gsLst>
              <a:gs pos="0">
                <a:schemeClr val="tx1"/>
              </a:gs>
              <a:gs pos="100000">
                <a:schemeClr val="tx1">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dirty="0">
              <a:solidFill>
                <a:schemeClr val="bg1"/>
              </a:solidFill>
            </a:endParaRPr>
          </a:p>
        </p:txBody>
      </p:sp>
      <p:sp>
        <p:nvSpPr>
          <p:cNvPr id="16" name="Text Box 22"/>
          <p:cNvSpPr txBox="1">
            <a:spLocks noChangeArrowheads="1"/>
          </p:cNvSpPr>
          <p:nvPr/>
        </p:nvSpPr>
        <p:spPr bwMode="gray">
          <a:xfrm>
            <a:off x="1052754" y="1352555"/>
            <a:ext cx="2362200" cy="1200329"/>
          </a:xfrm>
          <a:prstGeom prst="rect">
            <a:avLst/>
          </a:prstGeom>
          <a:noFill/>
          <a:ln w="9525">
            <a:noFill/>
            <a:miter lim="800000"/>
            <a:headEnd/>
            <a:tailEnd/>
          </a:ln>
          <a:effectLst/>
        </p:spPr>
        <p:txBody>
          <a:bodyPr wrap="square">
            <a:spAutoFit/>
          </a:bodyPr>
          <a:lstStyle/>
          <a:p>
            <a:pPr algn="ctr" eaLnBrk="0" hangingPunct="0"/>
            <a:r>
              <a:rPr lang="en-US" dirty="0" smtClean="0">
                <a:solidFill>
                  <a:schemeClr val="bg1"/>
                </a:solidFill>
                <a:latin typeface="Verdana" pitchFamily="34" charset="0"/>
              </a:rPr>
              <a:t>Condor Gulf Technologies Company Ltd. Saudi Arabia</a:t>
            </a:r>
            <a:endParaRPr lang="en-US" dirty="0">
              <a:solidFill>
                <a:schemeClr val="bg1"/>
              </a:solidFill>
              <a:latin typeface="Verdana" pitchFamily="34" charset="0"/>
            </a:endParaRPr>
          </a:p>
        </p:txBody>
      </p:sp>
      <p:sp>
        <p:nvSpPr>
          <p:cNvPr id="18" name="Text Box 22"/>
          <p:cNvSpPr txBox="1">
            <a:spLocks noChangeArrowheads="1"/>
          </p:cNvSpPr>
          <p:nvPr/>
        </p:nvSpPr>
        <p:spPr bwMode="gray">
          <a:xfrm>
            <a:off x="6324600" y="2571750"/>
            <a:ext cx="2057400" cy="923330"/>
          </a:xfrm>
          <a:prstGeom prst="rect">
            <a:avLst/>
          </a:prstGeom>
          <a:noFill/>
          <a:ln w="9525">
            <a:noFill/>
            <a:miter lim="800000"/>
            <a:headEnd/>
            <a:tailEnd/>
          </a:ln>
          <a:effectLst/>
        </p:spPr>
        <p:txBody>
          <a:bodyPr wrap="square">
            <a:spAutoFit/>
          </a:bodyPr>
          <a:lstStyle/>
          <a:p>
            <a:pPr algn="ctr" eaLnBrk="0" hangingPunct="0"/>
            <a:r>
              <a:rPr lang="en-US" dirty="0" smtClean="0">
                <a:solidFill>
                  <a:schemeClr val="bg1"/>
                </a:solidFill>
                <a:latin typeface="Verdana" pitchFamily="34" charset="0"/>
              </a:rPr>
              <a:t>Encardio-rite Electronics Pvt. Ltd. in Bhutan</a:t>
            </a:r>
            <a:endParaRPr lang="en-US" dirty="0">
              <a:solidFill>
                <a:schemeClr val="bg1"/>
              </a:solidFill>
              <a:latin typeface="Verdana" pitchFamily="34" charset="0"/>
            </a:endParaRPr>
          </a:p>
        </p:txBody>
      </p:sp>
      <p:pic>
        <p:nvPicPr>
          <p:cNvPr id="19" name="Picture 2" descr="\\Ergbo1\ergbo\Deepika\50th Years of Excellence Final Logo 2.gif"/>
          <p:cNvPicPr>
            <a:picLocks noChangeAspect="1" noChangeArrowheads="1"/>
          </p:cNvPicPr>
          <p:nvPr/>
        </p:nvPicPr>
        <p:blipFill>
          <a:blip r:embed="rId2" cstate="print"/>
          <a:srcRect/>
          <a:stretch>
            <a:fillRect/>
          </a:stretch>
        </p:blipFill>
        <p:spPr bwMode="auto">
          <a:xfrm>
            <a:off x="8037992" y="209550"/>
            <a:ext cx="1113870" cy="731520"/>
          </a:xfrm>
          <a:prstGeom prst="rect">
            <a:avLst/>
          </a:prstGeom>
          <a:noFill/>
        </p:spPr>
      </p:pic>
      <p:sp>
        <p:nvSpPr>
          <p:cNvPr id="20" name="Oval 7"/>
          <p:cNvSpPr>
            <a:spLocks noChangeArrowheads="1"/>
          </p:cNvSpPr>
          <p:nvPr/>
        </p:nvSpPr>
        <p:spPr bwMode="gray">
          <a:xfrm>
            <a:off x="3962400" y="3181350"/>
            <a:ext cx="2268624" cy="1152299"/>
          </a:xfrm>
          <a:prstGeom prst="ellipse">
            <a:avLst/>
          </a:prstGeom>
          <a:gradFill rotWithShape="1">
            <a:gsLst>
              <a:gs pos="0">
                <a:schemeClr val="tx1"/>
              </a:gs>
              <a:gs pos="100000">
                <a:schemeClr val="tx1">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eaLnBrk="0" hangingPunct="0"/>
            <a:r>
              <a:rPr lang="en-US" dirty="0" err="1">
                <a:solidFill>
                  <a:schemeClr val="bg1"/>
                </a:solidFill>
                <a:latin typeface="Verdana" pitchFamily="34" charset="0"/>
              </a:rPr>
              <a:t>Encardio</a:t>
            </a:r>
            <a:r>
              <a:rPr lang="en-US" dirty="0">
                <a:solidFill>
                  <a:schemeClr val="bg1"/>
                </a:solidFill>
                <a:latin typeface="Verdana" pitchFamily="34" charset="0"/>
              </a:rPr>
              <a:t>-</a:t>
            </a:r>
            <a:r>
              <a:rPr lang="en-US" dirty="0" smtClean="0">
                <a:solidFill>
                  <a:schemeClr val="bg1"/>
                </a:solidFill>
                <a:latin typeface="Verdana" pitchFamily="34" charset="0"/>
              </a:rPr>
              <a:t>rite</a:t>
            </a:r>
          </a:p>
          <a:p>
            <a:pPr algn="ctr" eaLnBrk="0" hangingPunct="0"/>
            <a:r>
              <a:rPr lang="en-US" dirty="0" smtClean="0">
                <a:solidFill>
                  <a:schemeClr val="bg1"/>
                </a:solidFill>
                <a:latin typeface="Verdana" pitchFamily="34" charset="0"/>
              </a:rPr>
              <a:t>Europe</a:t>
            </a:r>
            <a:endParaRPr lang="en-US" dirty="0">
              <a:solidFill>
                <a:schemeClr val="bg1"/>
              </a:solidFill>
              <a:latin typeface="Verdana" pitchFamily="34" charset="0"/>
            </a:endParaRPr>
          </a:p>
        </p:txBody>
      </p:sp>
    </p:spTree>
    <p:extLst>
      <p:ext uri="{BB962C8B-B14F-4D97-AF65-F5344CB8AC3E}">
        <p14:creationId xmlns="" xmlns:p14="http://schemas.microsoft.com/office/powerpoint/2010/main" val="6145908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380996" y="866555"/>
            <a:ext cx="3715025" cy="2791047"/>
          </a:xfrm>
          <a:prstGeom prst="ellipse">
            <a:avLst/>
          </a:prstGeom>
          <a:solidFill>
            <a:schemeClr val="tx1">
              <a:lumMod val="40000"/>
              <a:lumOff val="60000"/>
            </a:schemeClr>
          </a:solidFill>
          <a:ln w="76200">
            <a:noFill/>
          </a:ln>
          <a:effectLst>
            <a:glow rad="139700">
              <a:schemeClr val="bg1">
                <a:lumMod val="65000"/>
                <a:alpha val="40000"/>
              </a:schemeClr>
            </a:glow>
            <a:outerShdw blurRad="266700" dist="342900" dir="5400000" rotWithShape="0">
              <a:prstClr val="black">
                <a:alpha val="15000"/>
              </a:prstClr>
            </a:outerShdw>
          </a:effectLst>
          <a:scene3d>
            <a:camera prst="perspectiveRelaxed" fov="1800000">
              <a:rot lat="17373601" lon="0" rev="0"/>
            </a:camera>
            <a:lightRig rig="balanced" dir="t"/>
          </a:scene3d>
          <a:sp3d extrusionH="317500" prstMaterial="clear">
            <a:bevelT prst="convex"/>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1213134" y="952511"/>
            <a:ext cx="6151343" cy="2554545"/>
          </a:xfrm>
          <a:prstGeom prst="rect">
            <a:avLst/>
          </a:prstGeom>
          <a:noFill/>
          <a:effectLst>
            <a:reflection blurRad="6350" stA="50000" endA="300" endPos="38500" dist="50800" dir="5400000" sy="-100000" algn="bl" rotWithShape="0"/>
          </a:effectLst>
          <a:scene3d>
            <a:camera prst="isometricOffAxis2Left"/>
            <a:lightRig rig="soft" dir="t"/>
          </a:scene3d>
        </p:spPr>
        <p:txBody>
          <a:bodyPr wrap="none" rtlCol="0">
            <a:spAutoFit/>
            <a:sp3d extrusionH="82550">
              <a:extrusionClr>
                <a:schemeClr val="bg1"/>
              </a:extrusionClr>
            </a:sp3d>
          </a:bodyPr>
          <a:lstStyle/>
          <a:p>
            <a:pPr algn="ctr"/>
            <a:r>
              <a:rPr lang="en-US" sz="8000" dirty="0" smtClean="0">
                <a:effectLst>
                  <a:reflection blurRad="6350" stA="50000" endA="300" endPos="50000" dist="29997" dir="5400000" sy="-100000" algn="bl" rotWithShape="0"/>
                </a:effectLst>
                <a:latin typeface="Gill Sans MT Condensed" pitchFamily="34" charset="0"/>
              </a:rPr>
              <a:t>THANK YOU</a:t>
            </a:r>
          </a:p>
          <a:p>
            <a:pPr algn="ctr"/>
            <a:endParaRPr lang="en-US" sz="8000" dirty="0" smtClean="0">
              <a:effectLst>
                <a:reflection blurRad="6350" stA="50000" endA="300" endPos="50000" dist="29997" dir="5400000" sy="-100000" algn="bl" rotWithShape="0"/>
              </a:effectLst>
              <a:latin typeface="Franklin Gothic Heavy"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70542"/>
            <a:ext cx="7696200" cy="514350"/>
          </a:xfrm>
        </p:spPr>
        <p:txBody>
          <a:bodyPr/>
          <a:lstStyle/>
          <a:p>
            <a:r>
              <a:rPr lang="en-US" sz="2400" dirty="0" smtClean="0"/>
              <a:t>ONE STOP FOR MONITORING SOLUTIONS</a:t>
            </a:r>
            <a:endParaRPr lang="en-US" sz="2400" dirty="0"/>
          </a:p>
        </p:txBody>
      </p:sp>
      <p:grpSp>
        <p:nvGrpSpPr>
          <p:cNvPr id="17" name="Group 16"/>
          <p:cNvGrpSpPr/>
          <p:nvPr/>
        </p:nvGrpSpPr>
        <p:grpSpPr>
          <a:xfrm>
            <a:off x="838200" y="744946"/>
            <a:ext cx="7543800" cy="4272645"/>
            <a:chOff x="440675" y="666752"/>
            <a:chExt cx="7543800" cy="4272645"/>
          </a:xfrm>
        </p:grpSpPr>
        <p:pic>
          <p:nvPicPr>
            <p:cNvPr id="7" name="Picture 4" descr="C:\Users\erak\Desktop\RING1.gif"/>
            <p:cNvPicPr>
              <a:picLocks noChangeAspect="1" noChangeArrowheads="1"/>
            </p:cNvPicPr>
            <p:nvPr/>
          </p:nvPicPr>
          <p:blipFill>
            <a:blip r:embed="rId3" cstate="print"/>
            <a:srcRect/>
            <a:stretch>
              <a:fillRect/>
            </a:stretch>
          </p:blipFill>
          <p:spPr bwMode="auto">
            <a:xfrm>
              <a:off x="2366098" y="1123950"/>
              <a:ext cx="3322363" cy="3276600"/>
            </a:xfrm>
            <a:prstGeom prst="rect">
              <a:avLst/>
            </a:prstGeom>
            <a:noFill/>
          </p:spPr>
        </p:pic>
        <p:sp>
          <p:nvSpPr>
            <p:cNvPr id="10" name="TextBox 9"/>
            <p:cNvSpPr txBox="1"/>
            <p:nvPr/>
          </p:nvSpPr>
          <p:spPr>
            <a:xfrm>
              <a:off x="440675" y="3257550"/>
              <a:ext cx="2286000" cy="430887"/>
            </a:xfrm>
            <a:prstGeom prst="rect">
              <a:avLst/>
            </a:prstGeom>
            <a:noFill/>
          </p:spPr>
          <p:txBody>
            <a:bodyPr wrap="square" rtlCol="0">
              <a:spAutoFit/>
            </a:bodyPr>
            <a:lstStyle/>
            <a:p>
              <a:r>
                <a:rPr lang="en-US" sz="1100" b="1" dirty="0" smtClean="0">
                  <a:solidFill>
                    <a:srgbClr val="000000"/>
                  </a:solidFill>
                  <a:latin typeface="Arial" pitchFamily="34" charset="0"/>
                  <a:cs typeface="Arial" pitchFamily="34" charset="0"/>
                </a:rPr>
                <a:t>STRUCTURAL HEALTH MONITORING</a:t>
              </a:r>
              <a:endParaRPr lang="en-US" sz="1100" b="1" dirty="0">
                <a:solidFill>
                  <a:srgbClr val="000000"/>
                </a:solidFill>
                <a:latin typeface="Arial" pitchFamily="34" charset="0"/>
                <a:cs typeface="Arial" pitchFamily="34" charset="0"/>
              </a:endParaRPr>
            </a:p>
          </p:txBody>
        </p:sp>
        <p:sp>
          <p:nvSpPr>
            <p:cNvPr id="11" name="TextBox 10"/>
            <p:cNvSpPr txBox="1"/>
            <p:nvPr/>
          </p:nvSpPr>
          <p:spPr>
            <a:xfrm>
              <a:off x="5257800" y="1302663"/>
              <a:ext cx="2232424" cy="430887"/>
            </a:xfrm>
            <a:prstGeom prst="rect">
              <a:avLst/>
            </a:prstGeom>
            <a:noFill/>
          </p:spPr>
          <p:txBody>
            <a:bodyPr wrap="square" rtlCol="0">
              <a:spAutoFit/>
            </a:bodyPr>
            <a:lstStyle/>
            <a:p>
              <a:pPr algn="ctr"/>
              <a:r>
                <a:rPr lang="en-US" sz="1100" b="1" dirty="0" smtClean="0">
                  <a:solidFill>
                    <a:srgbClr val="000000"/>
                  </a:solidFill>
                  <a:latin typeface="Arial" pitchFamily="34" charset="0"/>
                  <a:cs typeface="Arial" pitchFamily="34" charset="0"/>
                </a:rPr>
                <a:t>MANUFACTURE OF SENSORS &amp; DATALOGGERS</a:t>
              </a:r>
              <a:endParaRPr lang="en-US" sz="1100" b="1" dirty="0">
                <a:solidFill>
                  <a:srgbClr val="000000"/>
                </a:solidFill>
                <a:latin typeface="Arial" pitchFamily="34" charset="0"/>
                <a:cs typeface="Arial" pitchFamily="34" charset="0"/>
              </a:endParaRPr>
            </a:p>
          </p:txBody>
        </p:sp>
        <p:sp>
          <p:nvSpPr>
            <p:cNvPr id="15" name="TextBox 14"/>
            <p:cNvSpPr txBox="1"/>
            <p:nvPr/>
          </p:nvSpPr>
          <p:spPr>
            <a:xfrm>
              <a:off x="990600" y="2038350"/>
              <a:ext cx="1752600" cy="938719"/>
            </a:xfrm>
            <a:prstGeom prst="rect">
              <a:avLst/>
            </a:prstGeom>
            <a:noFill/>
          </p:spPr>
          <p:txBody>
            <a:bodyPr wrap="square" rtlCol="0">
              <a:spAutoFit/>
            </a:bodyPr>
            <a:lstStyle/>
            <a:p>
              <a:r>
                <a:rPr lang="en-US" sz="1100" b="1" dirty="0" smtClean="0">
                  <a:solidFill>
                    <a:srgbClr val="000000"/>
                  </a:solidFill>
                  <a:latin typeface="Arial" pitchFamily="34" charset="0"/>
                  <a:cs typeface="Arial" pitchFamily="34" charset="0"/>
                </a:rPr>
                <a:t>TURNKEY SOLUTIONS FOR SUPPLY,</a:t>
              </a:r>
              <a:r>
                <a:rPr lang="en-US" sz="1100" b="1" dirty="0">
                  <a:solidFill>
                    <a:srgbClr val="000000"/>
                  </a:solidFill>
                  <a:latin typeface="Arial" pitchFamily="34" charset="0"/>
                  <a:cs typeface="Arial" pitchFamily="34" charset="0"/>
                </a:rPr>
                <a:t> INSTALLATION</a:t>
              </a:r>
            </a:p>
            <a:p>
              <a:r>
                <a:rPr lang="en-US" sz="1100" b="1" dirty="0" smtClean="0">
                  <a:solidFill>
                    <a:srgbClr val="000000"/>
                  </a:solidFill>
                  <a:latin typeface="Arial" pitchFamily="34" charset="0"/>
                  <a:cs typeface="Arial" pitchFamily="34" charset="0"/>
                </a:rPr>
                <a:t>MONITORING &amp; </a:t>
              </a:r>
            </a:p>
            <a:p>
              <a:r>
                <a:rPr lang="en-US" sz="1100" b="1" dirty="0" smtClean="0">
                  <a:solidFill>
                    <a:srgbClr val="000000"/>
                  </a:solidFill>
                  <a:latin typeface="Arial" pitchFamily="34" charset="0"/>
                  <a:cs typeface="Arial" pitchFamily="34" charset="0"/>
                </a:rPr>
                <a:t>DATA MANAGEMENT </a:t>
              </a:r>
            </a:p>
          </p:txBody>
        </p:sp>
        <p:grpSp>
          <p:nvGrpSpPr>
            <p:cNvPr id="16" name="Group 16"/>
            <p:cNvGrpSpPr/>
            <p:nvPr/>
          </p:nvGrpSpPr>
          <p:grpSpPr>
            <a:xfrm>
              <a:off x="3048000" y="2190752"/>
              <a:ext cx="1835990" cy="1031684"/>
              <a:chOff x="3707904" y="1936147"/>
              <a:chExt cx="2225102" cy="1143756"/>
            </a:xfrm>
          </p:grpSpPr>
          <p:pic>
            <p:nvPicPr>
              <p:cNvPr id="20" name="Picture 2" descr="E:\Data\Exports\Technical\Literature_working\GT_Literature\logos\er.gif"/>
              <p:cNvPicPr>
                <a:picLocks noChangeAspect="1" noChangeArrowheads="1"/>
              </p:cNvPicPr>
              <p:nvPr/>
            </p:nvPicPr>
            <p:blipFill>
              <a:blip r:embed="rId4" cstate="print"/>
              <a:srcRect/>
              <a:stretch>
                <a:fillRect/>
              </a:stretch>
            </p:blipFill>
            <p:spPr bwMode="auto">
              <a:xfrm>
                <a:off x="4211960" y="1936147"/>
                <a:ext cx="1351648" cy="452807"/>
              </a:xfrm>
              <a:prstGeom prst="rect">
                <a:avLst/>
              </a:prstGeom>
              <a:noFill/>
            </p:spPr>
          </p:pic>
          <p:pic>
            <p:nvPicPr>
              <p:cNvPr id="21" name="Picture 3" descr="E:\Data\Exports\Technical\Literature_working\GT_Literature\logos\er-logo.gif"/>
              <p:cNvPicPr>
                <a:picLocks noChangeAspect="1" noChangeArrowheads="1"/>
              </p:cNvPicPr>
              <p:nvPr/>
            </p:nvPicPr>
            <p:blipFill>
              <a:blip r:embed="rId5" cstate="print"/>
              <a:srcRect/>
              <a:stretch>
                <a:fillRect/>
              </a:stretch>
            </p:blipFill>
            <p:spPr bwMode="auto">
              <a:xfrm>
                <a:off x="3707904" y="2499742"/>
                <a:ext cx="2225102" cy="223189"/>
              </a:xfrm>
              <a:prstGeom prst="rect">
                <a:avLst/>
              </a:prstGeom>
              <a:noFill/>
            </p:spPr>
          </p:pic>
          <p:sp>
            <p:nvSpPr>
              <p:cNvPr id="22" name="TextBox 6"/>
              <p:cNvSpPr txBox="1"/>
              <p:nvPr/>
            </p:nvSpPr>
            <p:spPr>
              <a:xfrm>
                <a:off x="4107523" y="2738692"/>
                <a:ext cx="1440160" cy="341211"/>
              </a:xfrm>
              <a:prstGeom prst="rect">
                <a:avLst/>
              </a:prstGeom>
              <a:noFill/>
            </p:spPr>
            <p:txBody>
              <a:bodyPr wrap="square" rtlCol="0">
                <a:spAutoFit/>
              </a:bodyPr>
              <a:ls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kern="1500" spc="260" dirty="0" smtClean="0">
                    <a:solidFill>
                      <a:schemeClr val="accent2">
                        <a:lumMod val="75000"/>
                        <a:lumOff val="25000"/>
                      </a:schemeClr>
                    </a:solidFill>
                    <a:latin typeface="Franklin Gothic Heavy" pitchFamily="34" charset="0"/>
                  </a:rPr>
                  <a:t>GROUP</a:t>
                </a:r>
                <a:endParaRPr lang="en-US" sz="1400" kern="1500" spc="260" dirty="0">
                  <a:solidFill>
                    <a:schemeClr val="accent2">
                      <a:lumMod val="75000"/>
                      <a:lumOff val="25000"/>
                    </a:schemeClr>
                  </a:solidFill>
                  <a:latin typeface="Franklin Gothic Heavy" pitchFamily="34" charset="0"/>
                </a:endParaRPr>
              </a:p>
            </p:txBody>
          </p:sp>
        </p:grpSp>
        <p:sp>
          <p:nvSpPr>
            <p:cNvPr id="19" name="TextBox 18"/>
            <p:cNvSpPr txBox="1"/>
            <p:nvPr/>
          </p:nvSpPr>
          <p:spPr>
            <a:xfrm>
              <a:off x="838200" y="3840837"/>
              <a:ext cx="2667000" cy="938719"/>
            </a:xfrm>
            <a:prstGeom prst="rect">
              <a:avLst/>
            </a:prstGeom>
            <a:noFill/>
          </p:spPr>
          <p:txBody>
            <a:bodyPr wrap="square" rtlCol="0">
              <a:spAutoFit/>
            </a:bodyPr>
            <a:lstStyle/>
            <a:p>
              <a:r>
                <a:rPr lang="en-US" sz="1100" b="1" dirty="0" smtClean="0">
                  <a:solidFill>
                    <a:srgbClr val="000000"/>
                  </a:solidFill>
                  <a:latin typeface="Arial" pitchFamily="34" charset="0"/>
                  <a:cs typeface="Arial" pitchFamily="34" charset="0"/>
                </a:rPr>
                <a:t>ENVIRONMENTAL MONITORING:</a:t>
              </a:r>
            </a:p>
            <a:p>
              <a:pPr marL="171450" indent="-171450">
                <a:buFont typeface="Arial" pitchFamily="34" charset="0"/>
                <a:buChar char="•"/>
              </a:pPr>
              <a:r>
                <a:rPr lang="en-US" sz="1100" b="1" dirty="0" smtClean="0">
                  <a:solidFill>
                    <a:srgbClr val="000000"/>
                  </a:solidFill>
                  <a:latin typeface="Arial" pitchFamily="34" charset="0"/>
                  <a:cs typeface="Arial" pitchFamily="34" charset="0"/>
                </a:rPr>
                <a:t>WATER LEVEL</a:t>
              </a:r>
            </a:p>
            <a:p>
              <a:pPr marL="171450" indent="-171450">
                <a:buFont typeface="Arial" pitchFamily="34" charset="0"/>
                <a:buChar char="•"/>
              </a:pPr>
              <a:r>
                <a:rPr lang="en-US" sz="1100" b="1" dirty="0" smtClean="0">
                  <a:solidFill>
                    <a:srgbClr val="000000"/>
                  </a:solidFill>
                  <a:latin typeface="Arial" pitchFamily="34" charset="0"/>
                  <a:cs typeface="Arial" pitchFamily="34" charset="0"/>
                </a:rPr>
                <a:t>WATER QUALITY</a:t>
              </a:r>
            </a:p>
            <a:p>
              <a:pPr marL="171450" indent="-171450">
                <a:buFont typeface="Arial" pitchFamily="34" charset="0"/>
                <a:buChar char="•"/>
              </a:pPr>
              <a:r>
                <a:rPr lang="en-US" sz="1100" b="1" dirty="0" smtClean="0">
                  <a:solidFill>
                    <a:srgbClr val="000000"/>
                  </a:solidFill>
                  <a:latin typeface="Arial" pitchFamily="34" charset="0"/>
                  <a:cs typeface="Arial" pitchFamily="34" charset="0"/>
                </a:rPr>
                <a:t>WEATHER </a:t>
              </a:r>
            </a:p>
            <a:p>
              <a:pPr marL="171450" indent="-171450">
                <a:buFont typeface="Arial" pitchFamily="34" charset="0"/>
                <a:buChar char="•"/>
              </a:pPr>
              <a:r>
                <a:rPr lang="en-US" sz="1100" b="1" dirty="0" smtClean="0">
                  <a:solidFill>
                    <a:srgbClr val="000000"/>
                  </a:solidFill>
                  <a:latin typeface="Arial" pitchFamily="34" charset="0"/>
                  <a:cs typeface="Arial" pitchFamily="34" charset="0"/>
                </a:rPr>
                <a:t>NOISE, VIBRATION, SEISMIC</a:t>
              </a:r>
              <a:endParaRPr lang="en-US" sz="1100" b="1" dirty="0">
                <a:solidFill>
                  <a:srgbClr val="000000"/>
                </a:solidFill>
                <a:latin typeface="Arial" pitchFamily="34" charset="0"/>
                <a:cs typeface="Arial" pitchFamily="34" charset="0"/>
              </a:endParaRPr>
            </a:p>
          </p:txBody>
        </p:sp>
        <p:sp>
          <p:nvSpPr>
            <p:cNvPr id="23" name="Rectangle 22"/>
            <p:cNvSpPr/>
            <p:nvPr/>
          </p:nvSpPr>
          <p:spPr>
            <a:xfrm>
              <a:off x="2828925" y="666752"/>
              <a:ext cx="2362200" cy="430887"/>
            </a:xfrm>
            <a:prstGeom prst="rect">
              <a:avLst/>
            </a:prstGeom>
          </p:spPr>
          <p:txBody>
            <a:bodyPr wrap="square">
              <a:spAutoFit/>
            </a:bodyPr>
            <a:lstStyle/>
            <a:p>
              <a:pPr lvl="0" algn="ctr"/>
              <a:r>
                <a:rPr lang="en-US" sz="1100" b="1" dirty="0" smtClean="0">
                  <a:solidFill>
                    <a:srgbClr val="000000"/>
                  </a:solidFill>
                  <a:latin typeface="Arial" pitchFamily="34" charset="0"/>
                  <a:cs typeface="Arial" pitchFamily="34" charset="0"/>
                </a:rPr>
                <a:t>REMOTE ONLINE WEB </a:t>
              </a:r>
              <a:r>
                <a:rPr lang="en-US" sz="1100" b="1" dirty="0">
                  <a:solidFill>
                    <a:srgbClr val="000000"/>
                  </a:solidFill>
                  <a:latin typeface="Arial" pitchFamily="34" charset="0"/>
                  <a:cs typeface="Arial" pitchFamily="34" charset="0"/>
                </a:rPr>
                <a:t>BASED </a:t>
              </a:r>
              <a:r>
                <a:rPr lang="en-US" sz="1100" b="1" dirty="0" smtClean="0">
                  <a:solidFill>
                    <a:srgbClr val="000000"/>
                  </a:solidFill>
                  <a:latin typeface="Arial" pitchFamily="34" charset="0"/>
                  <a:cs typeface="Arial" pitchFamily="34" charset="0"/>
                </a:rPr>
                <a:t>MONITORING  </a:t>
              </a:r>
            </a:p>
          </p:txBody>
        </p:sp>
        <p:sp>
          <p:nvSpPr>
            <p:cNvPr id="25" name="Rectangle 24"/>
            <p:cNvSpPr/>
            <p:nvPr/>
          </p:nvSpPr>
          <p:spPr>
            <a:xfrm>
              <a:off x="5546075" y="3331756"/>
              <a:ext cx="2438400" cy="261610"/>
            </a:xfrm>
            <a:prstGeom prst="rect">
              <a:avLst/>
            </a:prstGeom>
          </p:spPr>
          <p:txBody>
            <a:bodyPr wrap="square">
              <a:spAutoFit/>
            </a:bodyPr>
            <a:lstStyle/>
            <a:p>
              <a:pPr>
                <a:buSzPct val="80000"/>
              </a:pPr>
              <a:r>
                <a:rPr lang="en-US" sz="1100" b="1" dirty="0" smtClean="0">
                  <a:solidFill>
                    <a:srgbClr val="000000"/>
                  </a:solidFill>
                  <a:latin typeface="Arial" pitchFamily="34" charset="0"/>
                  <a:cs typeface="Arial" pitchFamily="34" charset="0"/>
                </a:rPr>
                <a:t>GEOTECHNICAL MONITORING </a:t>
              </a:r>
            </a:p>
          </p:txBody>
        </p:sp>
        <p:sp>
          <p:nvSpPr>
            <p:cNvPr id="27" name="TextBox 26"/>
            <p:cNvSpPr txBox="1"/>
            <p:nvPr/>
          </p:nvSpPr>
          <p:spPr>
            <a:xfrm>
              <a:off x="5867400" y="2114550"/>
              <a:ext cx="1752600" cy="769441"/>
            </a:xfrm>
            <a:prstGeom prst="rect">
              <a:avLst/>
            </a:prstGeom>
            <a:noFill/>
          </p:spPr>
          <p:txBody>
            <a:bodyPr wrap="square" rtlCol="0">
              <a:spAutoFit/>
            </a:bodyPr>
            <a:lstStyle/>
            <a:p>
              <a:pPr lvl="0"/>
              <a:r>
                <a:rPr lang="en-US" sz="1100" b="1" dirty="0" smtClean="0">
                  <a:solidFill>
                    <a:srgbClr val="000000"/>
                  </a:solidFill>
                  <a:latin typeface="Arial" pitchFamily="34" charset="0"/>
                  <a:cs typeface="Arial" pitchFamily="34" charset="0"/>
                </a:rPr>
                <a:t>IN-HOUSE SOFTWARE DEVELOPMENT</a:t>
              </a:r>
            </a:p>
            <a:p>
              <a:pPr marL="171450" lvl="0" indent="-171450">
                <a:buFont typeface="Arial" panose="020B0604020202020204" pitchFamily="34" charset="0"/>
                <a:buChar char="•"/>
              </a:pPr>
              <a:r>
                <a:rPr lang="en-US" sz="1100" b="1" dirty="0" smtClean="0">
                  <a:solidFill>
                    <a:srgbClr val="000000"/>
                  </a:solidFill>
                  <a:latin typeface="Arial" pitchFamily="34" charset="0"/>
                  <a:cs typeface="Arial" pitchFamily="34" charset="0"/>
                </a:rPr>
                <a:t>DRISHTI</a:t>
              </a:r>
            </a:p>
            <a:p>
              <a:pPr marL="171450" lvl="0" indent="-171450">
                <a:buFont typeface="Arial" panose="020B0604020202020204" pitchFamily="34" charset="0"/>
                <a:buChar char="•"/>
              </a:pPr>
              <a:r>
                <a:rPr lang="en-US" sz="1100" b="1" dirty="0" smtClean="0">
                  <a:solidFill>
                    <a:srgbClr val="000000"/>
                  </a:solidFill>
                  <a:latin typeface="Arial" pitchFamily="34" charset="0"/>
                  <a:cs typeface="Arial" pitchFamily="34" charset="0"/>
                </a:rPr>
                <a:t>INCLINOVIEW ETC.</a:t>
              </a:r>
            </a:p>
          </p:txBody>
        </p:sp>
        <p:sp>
          <p:nvSpPr>
            <p:cNvPr id="29" name="TextBox 28"/>
            <p:cNvSpPr txBox="1"/>
            <p:nvPr/>
          </p:nvSpPr>
          <p:spPr>
            <a:xfrm>
              <a:off x="4631675" y="4169956"/>
              <a:ext cx="2362200" cy="769441"/>
            </a:xfrm>
            <a:prstGeom prst="rect">
              <a:avLst/>
            </a:prstGeom>
            <a:noFill/>
          </p:spPr>
          <p:txBody>
            <a:bodyPr wrap="square" rtlCol="0">
              <a:spAutoFit/>
            </a:bodyPr>
            <a:lstStyle/>
            <a:p>
              <a:r>
                <a:rPr lang="en-US" sz="1100" b="1" dirty="0" smtClean="0">
                  <a:solidFill>
                    <a:srgbClr val="000000"/>
                  </a:solidFill>
                  <a:latin typeface="Arial" pitchFamily="34" charset="0"/>
                  <a:cs typeface="Arial" pitchFamily="34" charset="0"/>
                </a:rPr>
                <a:t>GEODETIC MONITORING, LAND SURVEYING, AERIAL MAPPING OPTICAL SURVEYING, LASER SCANNING</a:t>
              </a:r>
              <a:endParaRPr lang="en-US" sz="1100" b="1" dirty="0">
                <a:solidFill>
                  <a:srgbClr val="000000"/>
                </a:solidFill>
                <a:latin typeface="Arial" pitchFamily="34" charset="0"/>
                <a:cs typeface="Arial" pitchFamily="34" charset="0"/>
              </a:endParaRPr>
            </a:p>
          </p:txBody>
        </p:sp>
        <p:sp>
          <p:nvSpPr>
            <p:cNvPr id="30" name="TextBox 29"/>
            <p:cNvSpPr txBox="1"/>
            <p:nvPr/>
          </p:nvSpPr>
          <p:spPr>
            <a:xfrm>
              <a:off x="1586743" y="1200150"/>
              <a:ext cx="1385057" cy="430887"/>
            </a:xfrm>
            <a:prstGeom prst="rect">
              <a:avLst/>
            </a:prstGeom>
            <a:noFill/>
          </p:spPr>
          <p:txBody>
            <a:bodyPr wrap="square" rtlCol="0">
              <a:spAutoFit/>
            </a:bodyPr>
            <a:lstStyle/>
            <a:p>
              <a:pPr lvl="0" algn="ctr"/>
              <a:r>
                <a:rPr lang="en-US" sz="1100" b="1" dirty="0" smtClean="0">
                  <a:solidFill>
                    <a:srgbClr val="000000"/>
                  </a:solidFill>
                  <a:latin typeface="Arial" pitchFamily="34" charset="0"/>
                  <a:cs typeface="Arial" pitchFamily="34" charset="0"/>
                </a:rPr>
                <a:t>SUPPORTED BY IN-HOUSE  R&amp;D</a:t>
              </a:r>
            </a:p>
          </p:txBody>
        </p:sp>
      </p:grpSp>
      <p:pic>
        <p:nvPicPr>
          <p:cNvPr id="18" name="Picture 2" descr="\\Ergbo1\ergbo\Deepika\50th Years of Excellence Final Logo 2.gif"/>
          <p:cNvPicPr>
            <a:picLocks noChangeAspect="1" noChangeArrowheads="1"/>
          </p:cNvPicPr>
          <p:nvPr/>
        </p:nvPicPr>
        <p:blipFill>
          <a:blip r:embed="rId6" cstate="print"/>
          <a:srcRect/>
          <a:stretch>
            <a:fillRect/>
          </a:stretch>
        </p:blipFill>
        <p:spPr bwMode="auto">
          <a:xfrm>
            <a:off x="4653" y="4095750"/>
            <a:ext cx="1113870" cy="731520"/>
          </a:xfrm>
          <a:prstGeom prst="rect">
            <a:avLst/>
          </a:prstGeom>
          <a:noFill/>
        </p:spPr>
      </p:pic>
    </p:spTree>
    <p:extLst>
      <p:ext uri="{BB962C8B-B14F-4D97-AF65-F5344CB8AC3E}">
        <p14:creationId xmlns="" xmlns:p14="http://schemas.microsoft.com/office/powerpoint/2010/main" val="1176487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0" y="0"/>
            <a:ext cx="9144000" cy="5143500"/>
          </a:xfrm>
          <a:prstGeom prst="rect">
            <a:avLst/>
          </a:prstGeom>
        </p:spPr>
      </p:pic>
      <p:pic>
        <p:nvPicPr>
          <p:cNvPr id="1026" name="Picture 2" descr="C:\Users\erak\Desktop\Untitled-2.gif"/>
          <p:cNvPicPr>
            <a:picLocks noChangeAspect="1" noChangeArrowheads="1"/>
          </p:cNvPicPr>
          <p:nvPr/>
        </p:nvPicPr>
        <p:blipFill>
          <a:blip r:embed="rId3" cstate="print"/>
          <a:srcRect/>
          <a:stretch>
            <a:fillRect/>
          </a:stretch>
        </p:blipFill>
        <p:spPr bwMode="auto">
          <a:xfrm>
            <a:off x="2514620" y="514350"/>
            <a:ext cx="3355573" cy="1008112"/>
          </a:xfrm>
          <a:prstGeom prst="rect">
            <a:avLst/>
          </a:prstGeom>
          <a:noFill/>
        </p:spPr>
      </p:pic>
      <p:sp>
        <p:nvSpPr>
          <p:cNvPr id="7" name="Title 6"/>
          <p:cNvSpPr txBox="1">
            <a:spLocks noGrp="1"/>
          </p:cNvSpPr>
          <p:nvPr>
            <p:ph type="title"/>
          </p:nvPr>
        </p:nvSpPr>
        <p:spPr>
          <a:xfrm>
            <a:off x="457200" y="1430665"/>
            <a:ext cx="8229600" cy="1200329"/>
          </a:xfrm>
          <a:prstGeom prst="rect">
            <a:avLst/>
          </a:prstGeom>
          <a:noFill/>
        </p:spPr>
        <p:txBody>
          <a:bodyPr wrap="square" rtlCol="0">
            <a:spAutoFit/>
          </a:bodyPr>
          <a:lstStyle/>
          <a:p>
            <a:pPr algn="l"/>
            <a:r>
              <a:rPr lang="en-US" sz="3600" dirty="0" smtClean="0">
                <a:solidFill>
                  <a:srgbClr val="000000"/>
                </a:solidFill>
                <a:latin typeface="Arial" pitchFamily="34" charset="0"/>
                <a:cs typeface="Arial" pitchFamily="34" charset="0"/>
              </a:rPr>
              <a:t>MONITORING SOLUTIONS FOR </a:t>
            </a:r>
            <a:br>
              <a:rPr lang="en-US" sz="3600" dirty="0" smtClean="0">
                <a:solidFill>
                  <a:srgbClr val="000000"/>
                </a:solidFill>
                <a:latin typeface="Arial" pitchFamily="34" charset="0"/>
                <a:cs typeface="Arial" pitchFamily="34" charset="0"/>
              </a:rPr>
            </a:br>
            <a:r>
              <a:rPr lang="en-US" sz="3600" b="1" dirty="0" smtClean="0">
                <a:solidFill>
                  <a:srgbClr val="000000"/>
                </a:solidFill>
                <a:latin typeface="Arial" pitchFamily="34" charset="0"/>
                <a:cs typeface="Arial" pitchFamily="34" charset="0"/>
              </a:rPr>
              <a:t>WATER LEVEL</a:t>
            </a:r>
            <a:endParaRPr lang="mk-MK" sz="3600" b="1" dirty="0">
              <a:solidFill>
                <a:srgbClr val="000000"/>
              </a:solidFill>
              <a:latin typeface="Arial" pitchFamily="34" charset="0"/>
              <a:cs typeface="Arial" pitchFamily="34" charset="0"/>
            </a:endParaRPr>
          </a:p>
        </p:txBody>
      </p:sp>
      <p:sp>
        <p:nvSpPr>
          <p:cNvPr id="4" name="Rectangle 3"/>
          <p:cNvSpPr/>
          <p:nvPr/>
        </p:nvSpPr>
        <p:spPr>
          <a:xfrm>
            <a:off x="539552" y="2643758"/>
            <a:ext cx="3499048"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Tree>
    <p:extLst>
      <p:ext uri="{BB962C8B-B14F-4D97-AF65-F5344CB8AC3E}">
        <p14:creationId xmlns="" xmlns:p14="http://schemas.microsoft.com/office/powerpoint/2010/main" val="16519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Bottom)">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
          <p:cNvSpPr/>
          <p:nvPr/>
        </p:nvSpPr>
        <p:spPr>
          <a:xfrm>
            <a:off x="185003" y="449906"/>
            <a:ext cx="5137082" cy="573891"/>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a:endParaRPr lang="en-US" sz="2400" b="1" dirty="0" smtClean="0">
              <a:latin typeface="Arial" pitchFamily="34" charset="0"/>
              <a:cs typeface="Arial" pitchFamily="34" charset="0"/>
            </a:endParaRPr>
          </a:p>
        </p:txBody>
      </p:sp>
      <p:sp>
        <p:nvSpPr>
          <p:cNvPr id="12" name="Rectangle 4"/>
          <p:cNvSpPr>
            <a:spLocks noGrp="1" noChangeArrowheads="1"/>
          </p:cNvSpPr>
          <p:nvPr>
            <p:ph type="title"/>
          </p:nvPr>
        </p:nvSpPr>
        <p:spPr>
          <a:xfrm>
            <a:off x="1295400" y="205583"/>
            <a:ext cx="7543800" cy="400050"/>
          </a:xfrm>
        </p:spPr>
        <p:txBody>
          <a:bodyPr>
            <a:normAutofit fontScale="90000"/>
          </a:bodyPr>
          <a:lstStyle/>
          <a:p>
            <a:pPr lvl="0"/>
            <a:r>
              <a:rPr lang="en-US" sz="2400" b="1" dirty="0" smtClean="0">
                <a:cs typeface="Aharoni" pitchFamily="2" charset="-79"/>
              </a:rPr>
              <a:t>WATER MONITORING SYSTEM</a:t>
            </a:r>
          </a:p>
        </p:txBody>
      </p:sp>
      <p:sp>
        <p:nvSpPr>
          <p:cNvPr id="14" name="Rectangle 13"/>
          <p:cNvSpPr/>
          <p:nvPr/>
        </p:nvSpPr>
        <p:spPr>
          <a:xfrm>
            <a:off x="0" y="666750"/>
            <a:ext cx="9144000" cy="41910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182880" rtlCol="0" anchor="t" anchorCtr="0"/>
          <a:lstStyle/>
          <a:p>
            <a:pPr marL="342900" lvl="1" indent="-342900" algn="just">
              <a:spcBef>
                <a:spcPts val="600"/>
              </a:spcBef>
              <a:buSzPct val="70000"/>
              <a:buFont typeface="Wingdings" pitchFamily="2" charset="2"/>
              <a:buChar char="Ø"/>
            </a:pPr>
            <a:r>
              <a:rPr lang="en-US" sz="2200" b="1" dirty="0" smtClean="0">
                <a:solidFill>
                  <a:schemeClr val="tx1"/>
                </a:solidFill>
                <a:ea typeface="ＭＳ Ｐゴシック" charset="-128"/>
                <a:cs typeface="Arial" pitchFamily="34" charset="0"/>
              </a:rPr>
              <a:t>WATER LEVEL MONITORING SYSTEM ESSENTIALLY CONSISTS OF:</a:t>
            </a:r>
          </a:p>
          <a:p>
            <a:pPr marL="742950" lvl="2" indent="-342900" algn="just">
              <a:spcBef>
                <a:spcPts val="600"/>
              </a:spcBef>
              <a:buSzPct val="70000"/>
              <a:buBlip>
                <a:blip r:embed="rId3"/>
              </a:buBlip>
            </a:pPr>
            <a:r>
              <a:rPr lang="en-US" sz="2200" b="1" dirty="0" smtClean="0">
                <a:solidFill>
                  <a:schemeClr val="tx1"/>
                </a:solidFill>
                <a:ea typeface="ＭＳ Ｐゴシック" charset="-128"/>
                <a:cs typeface="Arial" pitchFamily="34" charset="0"/>
              </a:rPr>
              <a:t>ABSOLUTE PRESSURE SENSOR (COMPLETELY SEALED) WITH TEMPERATURE SENSOR &amp; INTEGRAL CABLE</a:t>
            </a:r>
          </a:p>
          <a:p>
            <a:pPr marL="742950" lvl="2" indent="-342900" algn="just">
              <a:spcBef>
                <a:spcPts val="600"/>
              </a:spcBef>
              <a:buSzPct val="70000"/>
              <a:buBlip>
                <a:blip r:embed="rId3"/>
              </a:buBlip>
            </a:pPr>
            <a:r>
              <a:rPr lang="en-US" sz="2200" b="1" dirty="0" smtClean="0">
                <a:solidFill>
                  <a:schemeClr val="tx1"/>
                </a:solidFill>
                <a:ea typeface="ＭＳ Ｐゴシック" charset="-128"/>
                <a:cs typeface="Arial" pitchFamily="34" charset="0"/>
              </a:rPr>
              <a:t>AUTOMATIC DATALOGGING SYSTEM</a:t>
            </a:r>
          </a:p>
          <a:p>
            <a:pPr marL="1200150" lvl="3" indent="-342900" algn="just">
              <a:spcBef>
                <a:spcPts val="600"/>
              </a:spcBef>
              <a:buSzPct val="70000"/>
              <a:buBlip>
                <a:blip r:embed="rId3"/>
              </a:buBlip>
            </a:pPr>
            <a:r>
              <a:rPr lang="en-US" sz="2200" b="1" dirty="0" smtClean="0">
                <a:solidFill>
                  <a:schemeClr val="tx1"/>
                </a:solidFill>
                <a:ea typeface="ＭＳ Ｐゴシック" charset="-128"/>
                <a:cs typeface="Arial" pitchFamily="34" charset="0"/>
              </a:rPr>
              <a:t>BOX MODEL</a:t>
            </a:r>
          </a:p>
          <a:p>
            <a:pPr marL="1200150" lvl="3" indent="-342900" algn="just">
              <a:spcBef>
                <a:spcPts val="600"/>
              </a:spcBef>
              <a:buSzPct val="70000"/>
              <a:buBlip>
                <a:blip r:embed="rId3"/>
              </a:buBlip>
            </a:pPr>
            <a:r>
              <a:rPr lang="en-US" sz="2200" b="1" dirty="0" smtClean="0">
                <a:solidFill>
                  <a:schemeClr val="tx1"/>
                </a:solidFill>
                <a:ea typeface="ＭＳ Ｐゴシック" charset="-128"/>
                <a:cs typeface="Arial" pitchFamily="34" charset="0"/>
              </a:rPr>
              <a:t>BOREHOLE MODEL</a:t>
            </a:r>
          </a:p>
          <a:p>
            <a:pPr marL="742950" lvl="2" indent="-342900" algn="just">
              <a:spcBef>
                <a:spcPts val="600"/>
              </a:spcBef>
              <a:buSzPct val="70000"/>
              <a:buBlip>
                <a:blip r:embed="rId3"/>
              </a:buBlip>
            </a:pPr>
            <a:r>
              <a:rPr lang="en-US" sz="2200" b="1" dirty="0" smtClean="0">
                <a:solidFill>
                  <a:schemeClr val="tx1"/>
                </a:solidFill>
                <a:ea typeface="ＭＳ Ｐゴシック" charset="-128"/>
                <a:cs typeface="Arial" pitchFamily="34" charset="0"/>
              </a:rPr>
              <a:t>BAROMETRIC PRESSURE SENSOR</a:t>
            </a:r>
          </a:p>
          <a:p>
            <a:pPr marL="742950" lvl="2" indent="-342900" algn="just">
              <a:spcBef>
                <a:spcPts val="600"/>
              </a:spcBef>
              <a:buSzPct val="70000"/>
              <a:buBlip>
                <a:blip r:embed="rId3"/>
              </a:buBlip>
            </a:pPr>
            <a:r>
              <a:rPr lang="en-US" sz="2200" b="1" dirty="0" smtClean="0">
                <a:solidFill>
                  <a:schemeClr val="tx1"/>
                </a:solidFill>
                <a:ea typeface="ＭＳ Ｐゴシック" charset="-128"/>
                <a:cs typeface="Arial" pitchFamily="34" charset="0"/>
              </a:rPr>
              <a:t>RAIN GAUGE</a:t>
            </a:r>
          </a:p>
          <a:p>
            <a:pPr marL="742950" lvl="2" indent="-342900" algn="just">
              <a:spcBef>
                <a:spcPts val="600"/>
              </a:spcBef>
              <a:buSzPct val="70000"/>
              <a:buBlip>
                <a:blip r:embed="rId3"/>
              </a:buBlip>
            </a:pPr>
            <a:r>
              <a:rPr lang="en-US" sz="2200" b="1" dirty="0" smtClean="0">
                <a:solidFill>
                  <a:schemeClr val="tx1"/>
                </a:solidFill>
                <a:ea typeface="ＭＳ Ｐゴシック" charset="-128"/>
                <a:cs typeface="Arial" pitchFamily="34" charset="0"/>
              </a:rPr>
              <a:t>ONLINE WEB BASED DATA MONITORING SERVICE</a:t>
            </a:r>
          </a:p>
        </p:txBody>
      </p:sp>
    </p:spTree>
    <p:extLst>
      <p:ext uri="{BB962C8B-B14F-4D97-AF65-F5344CB8AC3E}">
        <p14:creationId xmlns="" xmlns:p14="http://schemas.microsoft.com/office/powerpoint/2010/main" val="2563082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rgbo1\ergbo\Misc jobs\Encardiorite\Edited by DH\JPEG\ESCL-10VTR3-BX-3 copy.jpg"/>
          <p:cNvPicPr>
            <a:picLocks noChangeAspect="1" noChangeArrowheads="1"/>
          </p:cNvPicPr>
          <p:nvPr/>
        </p:nvPicPr>
        <p:blipFill>
          <a:blip r:embed="rId3" cstate="print">
            <a:lum bright="10000"/>
          </a:blip>
          <a:srcRect l="13115" t="15879" r="19672" b="14028"/>
          <a:stretch>
            <a:fillRect/>
          </a:stretch>
        </p:blipFill>
        <p:spPr bwMode="auto">
          <a:xfrm>
            <a:off x="540655" y="872518"/>
            <a:ext cx="3810000" cy="2651732"/>
          </a:xfrm>
          <a:prstGeom prst="rect">
            <a:avLst/>
          </a:prstGeom>
          <a:noFill/>
        </p:spPr>
      </p:pic>
      <p:sp>
        <p:nvSpPr>
          <p:cNvPr id="10" name="Rounded Rectangle 4"/>
          <p:cNvSpPr/>
          <p:nvPr/>
        </p:nvSpPr>
        <p:spPr>
          <a:xfrm>
            <a:off x="185003" y="449906"/>
            <a:ext cx="5137082" cy="573891"/>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a:endParaRPr lang="en-US" sz="2400" b="1" dirty="0" smtClean="0">
              <a:latin typeface="Arial" pitchFamily="34" charset="0"/>
              <a:cs typeface="Arial" pitchFamily="34" charset="0"/>
            </a:endParaRPr>
          </a:p>
        </p:txBody>
      </p:sp>
      <p:sp>
        <p:nvSpPr>
          <p:cNvPr id="12" name="Rectangle 4"/>
          <p:cNvSpPr>
            <a:spLocks noGrp="1" noChangeArrowheads="1"/>
          </p:cNvSpPr>
          <p:nvPr>
            <p:ph type="title"/>
          </p:nvPr>
        </p:nvSpPr>
        <p:spPr>
          <a:xfrm>
            <a:off x="1295400" y="205583"/>
            <a:ext cx="7543800" cy="400050"/>
          </a:xfrm>
        </p:spPr>
        <p:txBody>
          <a:bodyPr>
            <a:normAutofit fontScale="90000"/>
          </a:bodyPr>
          <a:lstStyle/>
          <a:p>
            <a:pPr lvl="0"/>
            <a:r>
              <a:rPr lang="en-US" sz="2400" b="1" dirty="0" smtClean="0">
                <a:cs typeface="Aharoni" pitchFamily="2" charset="-79"/>
              </a:rPr>
              <a:t>WATER MONITORING SYSTEM</a:t>
            </a:r>
          </a:p>
        </p:txBody>
      </p:sp>
      <p:pic>
        <p:nvPicPr>
          <p:cNvPr id="5" name="Picture 2" descr="C:\Documents and Settings\archna\Desktop\prasoon\DSC01423.JPG"/>
          <p:cNvPicPr>
            <a:picLocks noChangeAspect="1" noChangeArrowheads="1"/>
          </p:cNvPicPr>
          <p:nvPr/>
        </p:nvPicPr>
        <p:blipFill>
          <a:blip r:embed="rId4" cstate="print"/>
          <a:srcRect l="1853" t="34384" r="2583" b="29319"/>
          <a:stretch>
            <a:fillRect/>
          </a:stretch>
        </p:blipFill>
        <p:spPr bwMode="auto">
          <a:xfrm rot="16828655">
            <a:off x="5139964" y="1758181"/>
            <a:ext cx="4686846" cy="1335132"/>
          </a:xfrm>
          <a:prstGeom prst="roundRect">
            <a:avLst/>
          </a:prstGeom>
          <a:noFill/>
        </p:spPr>
      </p:pic>
      <p:sp>
        <p:nvSpPr>
          <p:cNvPr id="9" name="Title 1"/>
          <p:cNvSpPr txBox="1">
            <a:spLocks/>
          </p:cNvSpPr>
          <p:nvPr/>
        </p:nvSpPr>
        <p:spPr bwMode="auto">
          <a:xfrm>
            <a:off x="457200" y="3486150"/>
            <a:ext cx="4953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chemeClr val="accent1"/>
                </a:solidFill>
                <a:effectLst>
                  <a:outerShdw blurRad="38100" dist="38100" dir="2700000" algn="tl">
                    <a:srgbClr val="000000">
                      <a:alpha val="43137"/>
                    </a:srgbClr>
                  </a:outerShdw>
                </a:effectLst>
                <a:latin typeface="Arial Black" pitchFamily="34" charset="0"/>
                <a:ea typeface="+mj-ea"/>
                <a:cs typeface="+mj-cs"/>
              </a:defRPr>
            </a:lvl1pPr>
            <a:lvl2pPr algn="l" rtl="0" eaLnBrk="1" fontAlgn="base" hangingPunct="1">
              <a:spcBef>
                <a:spcPct val="0"/>
              </a:spcBef>
              <a:spcAft>
                <a:spcPct val="0"/>
              </a:spcAft>
              <a:defRPr sz="4000">
                <a:solidFill>
                  <a:schemeClr val="accent1"/>
                </a:solidFill>
                <a:latin typeface="Arial" charset="0"/>
              </a:defRPr>
            </a:lvl2pPr>
            <a:lvl3pPr algn="l" rtl="0" eaLnBrk="1" fontAlgn="base" hangingPunct="1">
              <a:spcBef>
                <a:spcPct val="0"/>
              </a:spcBef>
              <a:spcAft>
                <a:spcPct val="0"/>
              </a:spcAft>
              <a:defRPr sz="4000">
                <a:solidFill>
                  <a:schemeClr val="accent1"/>
                </a:solidFill>
                <a:latin typeface="Arial" charset="0"/>
              </a:defRPr>
            </a:lvl3pPr>
            <a:lvl4pPr algn="l" rtl="0" eaLnBrk="1" fontAlgn="base" hangingPunct="1">
              <a:spcBef>
                <a:spcPct val="0"/>
              </a:spcBef>
              <a:spcAft>
                <a:spcPct val="0"/>
              </a:spcAft>
              <a:defRPr sz="4000">
                <a:solidFill>
                  <a:schemeClr val="accent1"/>
                </a:solidFill>
                <a:latin typeface="Arial" charset="0"/>
              </a:defRPr>
            </a:lvl4pPr>
            <a:lvl5pPr algn="l" rtl="0" eaLnBrk="1" fontAlgn="base" hangingPunct="1">
              <a:spcBef>
                <a:spcPct val="0"/>
              </a:spcBef>
              <a:spcAft>
                <a:spcPct val="0"/>
              </a:spcAft>
              <a:defRPr sz="4000">
                <a:solidFill>
                  <a:schemeClr val="accent1"/>
                </a:solidFill>
                <a:latin typeface="Arial" charset="0"/>
              </a:defRPr>
            </a:lvl5pPr>
            <a:lvl6pPr marL="457200" algn="l" rtl="0" eaLnBrk="1" fontAlgn="base" hangingPunct="1">
              <a:spcBef>
                <a:spcPct val="0"/>
              </a:spcBef>
              <a:spcAft>
                <a:spcPct val="0"/>
              </a:spcAft>
              <a:defRPr sz="4000">
                <a:solidFill>
                  <a:schemeClr val="accent1"/>
                </a:solidFill>
                <a:latin typeface="Arial" charset="0"/>
              </a:defRPr>
            </a:lvl6pPr>
            <a:lvl7pPr marL="914400" algn="l" rtl="0" eaLnBrk="1" fontAlgn="base" hangingPunct="1">
              <a:spcBef>
                <a:spcPct val="0"/>
              </a:spcBef>
              <a:spcAft>
                <a:spcPct val="0"/>
              </a:spcAft>
              <a:defRPr sz="4000">
                <a:solidFill>
                  <a:schemeClr val="accent1"/>
                </a:solidFill>
                <a:latin typeface="Arial" charset="0"/>
              </a:defRPr>
            </a:lvl7pPr>
            <a:lvl8pPr marL="1371600" algn="l" rtl="0" eaLnBrk="1" fontAlgn="base" hangingPunct="1">
              <a:spcBef>
                <a:spcPct val="0"/>
              </a:spcBef>
              <a:spcAft>
                <a:spcPct val="0"/>
              </a:spcAft>
              <a:defRPr sz="4000">
                <a:solidFill>
                  <a:schemeClr val="accent1"/>
                </a:solidFill>
                <a:latin typeface="Arial" charset="0"/>
              </a:defRPr>
            </a:lvl8pPr>
            <a:lvl9pPr marL="1828800" algn="l" rtl="0" eaLnBrk="1" fontAlgn="base" hangingPunct="1">
              <a:spcBef>
                <a:spcPct val="0"/>
              </a:spcBef>
              <a:spcAft>
                <a:spcPct val="0"/>
              </a:spcAft>
              <a:defRPr sz="4000">
                <a:solidFill>
                  <a:schemeClr val="accent1"/>
                </a:solidFill>
                <a:latin typeface="Arial" charset="0"/>
              </a:defRPr>
            </a:lvl9pPr>
          </a:lstStyle>
          <a:p>
            <a:r>
              <a:rPr lang="en-US" sz="2000" kern="0" dirty="0" smtClean="0"/>
              <a:t>BOX MODEL DATALOGGER</a:t>
            </a:r>
            <a:endParaRPr lang="en-US" sz="2000" kern="0" dirty="0"/>
          </a:p>
        </p:txBody>
      </p:sp>
      <p:sp>
        <p:nvSpPr>
          <p:cNvPr id="11" name="Title 1"/>
          <p:cNvSpPr txBox="1">
            <a:spLocks/>
          </p:cNvSpPr>
          <p:nvPr/>
        </p:nvSpPr>
        <p:spPr bwMode="auto">
          <a:xfrm>
            <a:off x="2126340" y="4095750"/>
            <a:ext cx="4800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chemeClr val="accent1"/>
                </a:solidFill>
                <a:effectLst>
                  <a:outerShdw blurRad="38100" dist="38100" dir="2700000" algn="tl">
                    <a:srgbClr val="000000">
                      <a:alpha val="43137"/>
                    </a:srgbClr>
                  </a:outerShdw>
                </a:effectLst>
                <a:latin typeface="Arial Black" pitchFamily="34" charset="0"/>
                <a:ea typeface="+mj-ea"/>
                <a:cs typeface="+mj-cs"/>
              </a:defRPr>
            </a:lvl1pPr>
            <a:lvl2pPr algn="l" rtl="0" eaLnBrk="1" fontAlgn="base" hangingPunct="1">
              <a:spcBef>
                <a:spcPct val="0"/>
              </a:spcBef>
              <a:spcAft>
                <a:spcPct val="0"/>
              </a:spcAft>
              <a:defRPr sz="4000">
                <a:solidFill>
                  <a:schemeClr val="accent1"/>
                </a:solidFill>
                <a:latin typeface="Arial" charset="0"/>
              </a:defRPr>
            </a:lvl2pPr>
            <a:lvl3pPr algn="l" rtl="0" eaLnBrk="1" fontAlgn="base" hangingPunct="1">
              <a:spcBef>
                <a:spcPct val="0"/>
              </a:spcBef>
              <a:spcAft>
                <a:spcPct val="0"/>
              </a:spcAft>
              <a:defRPr sz="4000">
                <a:solidFill>
                  <a:schemeClr val="accent1"/>
                </a:solidFill>
                <a:latin typeface="Arial" charset="0"/>
              </a:defRPr>
            </a:lvl3pPr>
            <a:lvl4pPr algn="l" rtl="0" eaLnBrk="1" fontAlgn="base" hangingPunct="1">
              <a:spcBef>
                <a:spcPct val="0"/>
              </a:spcBef>
              <a:spcAft>
                <a:spcPct val="0"/>
              </a:spcAft>
              <a:defRPr sz="4000">
                <a:solidFill>
                  <a:schemeClr val="accent1"/>
                </a:solidFill>
                <a:latin typeface="Arial" charset="0"/>
              </a:defRPr>
            </a:lvl4pPr>
            <a:lvl5pPr algn="l" rtl="0" eaLnBrk="1" fontAlgn="base" hangingPunct="1">
              <a:spcBef>
                <a:spcPct val="0"/>
              </a:spcBef>
              <a:spcAft>
                <a:spcPct val="0"/>
              </a:spcAft>
              <a:defRPr sz="4000">
                <a:solidFill>
                  <a:schemeClr val="accent1"/>
                </a:solidFill>
                <a:latin typeface="Arial" charset="0"/>
              </a:defRPr>
            </a:lvl5pPr>
            <a:lvl6pPr marL="457200" algn="l" rtl="0" eaLnBrk="1" fontAlgn="base" hangingPunct="1">
              <a:spcBef>
                <a:spcPct val="0"/>
              </a:spcBef>
              <a:spcAft>
                <a:spcPct val="0"/>
              </a:spcAft>
              <a:defRPr sz="4000">
                <a:solidFill>
                  <a:schemeClr val="accent1"/>
                </a:solidFill>
                <a:latin typeface="Arial" charset="0"/>
              </a:defRPr>
            </a:lvl6pPr>
            <a:lvl7pPr marL="914400" algn="l" rtl="0" eaLnBrk="1" fontAlgn="base" hangingPunct="1">
              <a:spcBef>
                <a:spcPct val="0"/>
              </a:spcBef>
              <a:spcAft>
                <a:spcPct val="0"/>
              </a:spcAft>
              <a:defRPr sz="4000">
                <a:solidFill>
                  <a:schemeClr val="accent1"/>
                </a:solidFill>
                <a:latin typeface="Arial" charset="0"/>
              </a:defRPr>
            </a:lvl7pPr>
            <a:lvl8pPr marL="1371600" algn="l" rtl="0" eaLnBrk="1" fontAlgn="base" hangingPunct="1">
              <a:spcBef>
                <a:spcPct val="0"/>
              </a:spcBef>
              <a:spcAft>
                <a:spcPct val="0"/>
              </a:spcAft>
              <a:defRPr sz="4000">
                <a:solidFill>
                  <a:schemeClr val="accent1"/>
                </a:solidFill>
                <a:latin typeface="Arial" charset="0"/>
              </a:defRPr>
            </a:lvl8pPr>
            <a:lvl9pPr marL="1828800" algn="l" rtl="0" eaLnBrk="1" fontAlgn="base" hangingPunct="1">
              <a:spcBef>
                <a:spcPct val="0"/>
              </a:spcBef>
              <a:spcAft>
                <a:spcPct val="0"/>
              </a:spcAft>
              <a:defRPr sz="4000">
                <a:solidFill>
                  <a:schemeClr val="accent1"/>
                </a:solidFill>
                <a:latin typeface="Arial" charset="0"/>
              </a:defRPr>
            </a:lvl9pPr>
          </a:lstStyle>
          <a:p>
            <a:r>
              <a:rPr lang="en-US" sz="2000" kern="0" dirty="0" smtClean="0"/>
              <a:t>BOREHOLE MODEL        DATALOGGER WITH SENSOR</a:t>
            </a:r>
            <a:endParaRPr lang="en-US" sz="2000" kern="0" dirty="0"/>
          </a:p>
        </p:txBody>
      </p:sp>
      <p:cxnSp>
        <p:nvCxnSpPr>
          <p:cNvPr id="13" name="Straight Arrow Connector 12"/>
          <p:cNvCxnSpPr/>
          <p:nvPr/>
        </p:nvCxnSpPr>
        <p:spPr>
          <a:xfrm flipV="1">
            <a:off x="5715012" y="3333750"/>
            <a:ext cx="1143001" cy="838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63082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
          <p:cNvSpPr/>
          <p:nvPr/>
        </p:nvSpPr>
        <p:spPr>
          <a:xfrm>
            <a:off x="185003" y="449906"/>
            <a:ext cx="5137082" cy="573891"/>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a:endParaRPr lang="en-US" sz="2400" b="1" dirty="0" smtClean="0">
              <a:latin typeface="Arial" pitchFamily="34" charset="0"/>
              <a:cs typeface="Arial" pitchFamily="34" charset="0"/>
            </a:endParaRPr>
          </a:p>
        </p:txBody>
      </p:sp>
      <p:sp>
        <p:nvSpPr>
          <p:cNvPr id="12" name="Rectangle 4"/>
          <p:cNvSpPr>
            <a:spLocks noGrp="1" noChangeArrowheads="1"/>
          </p:cNvSpPr>
          <p:nvPr>
            <p:ph type="title"/>
          </p:nvPr>
        </p:nvSpPr>
        <p:spPr>
          <a:xfrm>
            <a:off x="1295400" y="205583"/>
            <a:ext cx="7543800" cy="400050"/>
          </a:xfrm>
        </p:spPr>
        <p:txBody>
          <a:bodyPr>
            <a:normAutofit fontScale="90000"/>
          </a:bodyPr>
          <a:lstStyle/>
          <a:p>
            <a:pPr lvl="0"/>
            <a:r>
              <a:rPr lang="en-US" sz="2400" b="1" dirty="0" smtClean="0">
                <a:cs typeface="Aharoni" pitchFamily="2" charset="-79"/>
              </a:rPr>
              <a:t>WATER MONITORING SYSTEM</a:t>
            </a:r>
          </a:p>
        </p:txBody>
      </p:sp>
      <p:sp>
        <p:nvSpPr>
          <p:cNvPr id="14" name="Rectangle 13"/>
          <p:cNvSpPr/>
          <p:nvPr/>
        </p:nvSpPr>
        <p:spPr>
          <a:xfrm>
            <a:off x="-19050" y="732066"/>
            <a:ext cx="9144000" cy="4125684"/>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182880" rtlCol="0" anchor="t" anchorCtr="0"/>
          <a:lstStyle/>
          <a:p>
            <a:pPr marL="342900" lvl="1" indent="-342900" algn="just">
              <a:spcBef>
                <a:spcPts val="600"/>
              </a:spcBef>
              <a:buSzPct val="70000"/>
              <a:buFont typeface="Wingdings" pitchFamily="2" charset="2"/>
              <a:buChar char="Ø"/>
            </a:pPr>
            <a:r>
              <a:rPr lang="en-US" sz="2100" b="1" dirty="0" smtClean="0">
                <a:solidFill>
                  <a:srgbClr val="003399"/>
                </a:solidFill>
              </a:rPr>
              <a:t>FOR EFFICIENT WATER MANAGEMENT, IT IS ESSENTIAL TO MAP, MEASURE AND MONITOR EXTENT OF BOTH SUB SOIL AQUIFERS AND SURFACE FRESH WATER RESOURCES</a:t>
            </a:r>
            <a:r>
              <a:rPr lang="en-GB" sz="2100" b="1" dirty="0" smtClean="0">
                <a:solidFill>
                  <a:srgbClr val="003399"/>
                </a:solidFill>
              </a:rPr>
              <a:t>. </a:t>
            </a:r>
          </a:p>
          <a:p>
            <a:pPr marL="342900" lvl="1" indent="-342900" algn="just">
              <a:spcBef>
                <a:spcPts val="600"/>
              </a:spcBef>
              <a:buSzPct val="70000"/>
              <a:buFont typeface="Wingdings" pitchFamily="2" charset="2"/>
              <a:buChar char="Ø"/>
            </a:pPr>
            <a:r>
              <a:rPr lang="en-US" sz="2100" b="1" dirty="0" smtClean="0">
                <a:solidFill>
                  <a:srgbClr val="003399"/>
                </a:solidFill>
              </a:rPr>
              <a:t>EASIEST </a:t>
            </a:r>
            <a:r>
              <a:rPr lang="en-US" sz="2100" b="1" dirty="0">
                <a:solidFill>
                  <a:srgbClr val="003399"/>
                </a:solidFill>
              </a:rPr>
              <a:t>METHOD FOR AUTOMATIC RECORDING IS TO USE A WATER PRESSURE SENSOR WHICH MEASURES WATER LEVEL </a:t>
            </a:r>
            <a:r>
              <a:rPr lang="en-US" sz="2100" b="1" dirty="0" smtClean="0">
                <a:solidFill>
                  <a:srgbClr val="003399"/>
                </a:solidFill>
              </a:rPr>
              <a:t>USING </a:t>
            </a:r>
            <a:r>
              <a:rPr lang="en-US" sz="2100" b="1" dirty="0">
                <a:solidFill>
                  <a:srgbClr val="003399"/>
                </a:solidFill>
              </a:rPr>
              <a:t>RELATIONSHIP THAT PRESSURE IS EQUIVALENT TO 10 KPA FOR EVERY 1 M OF WATER COLUMN FOR PURE WATER OF SPECIFIC GRAVITY </a:t>
            </a:r>
            <a:r>
              <a:rPr lang="en-US" sz="2100" b="1" dirty="0" smtClean="0">
                <a:solidFill>
                  <a:srgbClr val="003399"/>
                </a:solidFill>
              </a:rPr>
              <a:t>1.00.</a:t>
            </a:r>
          </a:p>
          <a:p>
            <a:pPr marL="342900" lvl="1" indent="-342900" algn="just">
              <a:spcBef>
                <a:spcPts val="600"/>
              </a:spcBef>
              <a:buSzPct val="70000"/>
              <a:buFont typeface="Wingdings" pitchFamily="2" charset="2"/>
              <a:buChar char="Ø"/>
            </a:pPr>
            <a:r>
              <a:rPr lang="en-US" sz="2100" b="1" dirty="0" smtClean="0">
                <a:solidFill>
                  <a:srgbClr val="003399"/>
                </a:solidFill>
              </a:rPr>
              <a:t>BRACKISH </a:t>
            </a:r>
            <a:r>
              <a:rPr lang="en-US" sz="2100" b="1" dirty="0">
                <a:solidFill>
                  <a:srgbClr val="003399"/>
                </a:solidFill>
              </a:rPr>
              <a:t>WATER IN COASTAL AREAS OFTEN HAS A SPECIFIC GRAVITY AS HIGH AS 1.1 &amp; THEREFORE REQUIRES SPECIFIC GRAVITY CORRECTION IN THE MEASURED </a:t>
            </a:r>
            <a:r>
              <a:rPr lang="en-US" sz="2100" b="1" dirty="0" smtClean="0">
                <a:solidFill>
                  <a:srgbClr val="003399"/>
                </a:solidFill>
              </a:rPr>
              <a:t>VALUE. THIS CORRECTION IS EASILY DONE IN THE DATALOGGER</a:t>
            </a:r>
            <a:endParaRPr lang="en-US" sz="2100" b="1" dirty="0" smtClean="0">
              <a:solidFill>
                <a:schemeClr val="tx1"/>
              </a:solidFill>
              <a:ea typeface="ＭＳ Ｐゴシック" charset="-128"/>
              <a:cs typeface="Arial" pitchFamily="34" charset="0"/>
            </a:endParaRPr>
          </a:p>
        </p:txBody>
      </p:sp>
    </p:spTree>
    <p:extLst>
      <p:ext uri="{BB962C8B-B14F-4D97-AF65-F5344CB8AC3E}">
        <p14:creationId xmlns="" xmlns:p14="http://schemas.microsoft.com/office/powerpoint/2010/main" val="25630824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
          <p:cNvSpPr/>
          <p:nvPr/>
        </p:nvSpPr>
        <p:spPr>
          <a:xfrm>
            <a:off x="185003" y="449906"/>
            <a:ext cx="5137082" cy="573891"/>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a:endParaRPr lang="en-US" sz="2400" b="1" dirty="0" smtClean="0">
              <a:latin typeface="Arial" pitchFamily="34" charset="0"/>
              <a:cs typeface="Arial" pitchFamily="34" charset="0"/>
            </a:endParaRPr>
          </a:p>
        </p:txBody>
      </p:sp>
      <p:sp>
        <p:nvSpPr>
          <p:cNvPr id="12" name="Rectangle 4"/>
          <p:cNvSpPr>
            <a:spLocks noGrp="1" noChangeArrowheads="1"/>
          </p:cNvSpPr>
          <p:nvPr>
            <p:ph type="title"/>
          </p:nvPr>
        </p:nvSpPr>
        <p:spPr>
          <a:xfrm>
            <a:off x="1295400" y="205583"/>
            <a:ext cx="7543800" cy="400050"/>
          </a:xfrm>
        </p:spPr>
        <p:txBody>
          <a:bodyPr>
            <a:normAutofit fontScale="90000"/>
          </a:bodyPr>
          <a:lstStyle/>
          <a:p>
            <a:pPr lvl="0"/>
            <a:r>
              <a:rPr lang="en-US" sz="2400" b="1" dirty="0" smtClean="0">
                <a:cs typeface="Aharoni" pitchFamily="2" charset="-79"/>
              </a:rPr>
              <a:t>CHALLENGE</a:t>
            </a:r>
          </a:p>
        </p:txBody>
      </p:sp>
      <p:sp>
        <p:nvSpPr>
          <p:cNvPr id="14" name="Rectangle 13"/>
          <p:cNvSpPr/>
          <p:nvPr/>
        </p:nvSpPr>
        <p:spPr>
          <a:xfrm>
            <a:off x="-38100" y="636816"/>
            <a:ext cx="9144000" cy="4125684"/>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182880" rtlCol="0" anchor="t" anchorCtr="0"/>
          <a:lstStyle/>
          <a:p>
            <a:pPr marL="342900" lvl="1" indent="-342900" algn="just">
              <a:spcBef>
                <a:spcPts val="600"/>
              </a:spcBef>
              <a:buSzPct val="70000"/>
              <a:buFont typeface="Wingdings" pitchFamily="2" charset="2"/>
              <a:buChar char="Ø"/>
            </a:pPr>
            <a:r>
              <a:rPr lang="en-US" sz="1900" b="1" dirty="0" smtClean="0">
                <a:solidFill>
                  <a:srgbClr val="003399"/>
                </a:solidFill>
              </a:rPr>
              <a:t>PRESSURE SENSOR HOWEVER MEASURES DEPTH OF WATER COLUMN AS WELL AS ATMOSPHERIC PRESSURE. TO GET THE CORRECT WATER TABLE/LEVEL, THE VALUE OF ATMOSPHERIC PRESSSURE HAS THEREFORE TO BE DEDUCTED FROM THE PRESSURE SENSOR READING. </a:t>
            </a:r>
          </a:p>
          <a:p>
            <a:pPr marL="342900" lvl="1" indent="-342900" algn="just">
              <a:spcBef>
                <a:spcPts val="600"/>
              </a:spcBef>
              <a:buSzPct val="70000"/>
              <a:buFont typeface="Wingdings" pitchFamily="2" charset="2"/>
              <a:buChar char="Ø"/>
            </a:pPr>
            <a:r>
              <a:rPr lang="en-US" sz="1900" b="1" dirty="0" smtClean="0">
                <a:solidFill>
                  <a:srgbClr val="003399"/>
                </a:solidFill>
              </a:rPr>
              <a:t>THE PROBLEM IS THAT ATMOSPHERIC PRESSURE VARIES BY A LARGE AMOUNT ON A DAILY BASIS AND THEREFORE A CONSTANT FACTOR CANNOT BE USED FOR THE CORRECTION. READINGS FROM PRESSURE SENSORS WITH MEASURING RANGE UPTO 30 MWC NEED BAROMETRIC PRESSURE CORRECTION. </a:t>
            </a:r>
            <a:endParaRPr lang="en-US" sz="1900" b="1" dirty="0">
              <a:solidFill>
                <a:srgbClr val="003399"/>
              </a:solidFill>
            </a:endParaRPr>
          </a:p>
          <a:p>
            <a:pPr marL="342900" lvl="1" indent="-342900" algn="just">
              <a:spcBef>
                <a:spcPts val="600"/>
              </a:spcBef>
              <a:buSzPct val="70000"/>
              <a:buFont typeface="Wingdings" pitchFamily="2" charset="2"/>
              <a:buChar char="Ø"/>
            </a:pPr>
            <a:r>
              <a:rPr lang="en-US" sz="1900" b="1" dirty="0" smtClean="0">
                <a:solidFill>
                  <a:srgbClr val="003399"/>
                </a:solidFill>
              </a:rPr>
              <a:t>VARIATION OF ATMOSPHERIC PRESSURE WITH TIME OVER A PERIOD OF ONE YEAR IS ILLUSTRATED BY THE GRAPH IN THE NEXT SLIDE.</a:t>
            </a:r>
            <a:endParaRPr lang="en-US" sz="1900" b="1" dirty="0" smtClean="0">
              <a:solidFill>
                <a:schemeClr val="tx1"/>
              </a:solidFill>
              <a:ea typeface="ＭＳ Ｐゴシック" charset="-128"/>
              <a:cs typeface="Arial" pitchFamily="34" charset="0"/>
            </a:endParaRPr>
          </a:p>
        </p:txBody>
      </p:sp>
    </p:spTree>
    <p:extLst>
      <p:ext uri="{BB962C8B-B14F-4D97-AF65-F5344CB8AC3E}">
        <p14:creationId xmlns="" xmlns:p14="http://schemas.microsoft.com/office/powerpoint/2010/main" val="25630824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Encardio Presentation IRCON">
  <a:themeElements>
    <a:clrScheme name="Custom 4">
      <a:dk1>
        <a:srgbClr val="0E3F96"/>
      </a:dk1>
      <a:lt1>
        <a:srgbClr val="FFFFFF"/>
      </a:lt1>
      <a:dk2>
        <a:srgbClr val="FFFFFF"/>
      </a:dk2>
      <a:lt2>
        <a:srgbClr val="B2B2B2"/>
      </a:lt2>
      <a:accent1>
        <a:srgbClr val="306FCC"/>
      </a:accent1>
      <a:accent2>
        <a:srgbClr val="0B1B33"/>
      </a:accent2>
      <a:accent3>
        <a:srgbClr val="FFFFFF"/>
      </a:accent3>
      <a:accent4>
        <a:srgbClr val="0A347F"/>
      </a:accent4>
      <a:accent5>
        <a:srgbClr val="ADBBE2"/>
      </a:accent5>
      <a:accent6>
        <a:srgbClr val="173766"/>
      </a:accent6>
      <a:hlink>
        <a:srgbClr val="25A2AF"/>
      </a:hlink>
      <a:folHlink>
        <a:srgbClr val="6666FF"/>
      </a:folHlink>
    </a:clrScheme>
    <a:fontScheme name="ms01_1">
      <a:majorFont>
        <a:latin typeface="Arial"/>
        <a:ea typeface=""/>
        <a:cs typeface=""/>
      </a:majorFont>
      <a:minorFont>
        <a:latin typeface="Arial"/>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ms01_1 2">
        <a:dk1>
          <a:srgbClr val="1D528D"/>
        </a:dk1>
        <a:lt1>
          <a:srgbClr val="FFFFFF"/>
        </a:lt1>
        <a:dk2>
          <a:srgbClr val="FFFFFF"/>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6430</TotalTime>
  <Words>1417</Words>
  <Application>Microsoft Office PowerPoint</Application>
  <PresentationFormat>On-screen Show (16:9)</PresentationFormat>
  <Paragraphs>221</Paragraphs>
  <Slides>30</Slides>
  <Notes>16</Notes>
  <HiddenSlides>3</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Encardio Presentation IRCON</vt:lpstr>
      <vt:lpstr>Slide 1</vt:lpstr>
      <vt:lpstr>MILESTONES</vt:lpstr>
      <vt:lpstr>ENCARDIO-RITE GROUP …</vt:lpstr>
      <vt:lpstr>ONE STOP FOR MONITORING SOLUTIONS</vt:lpstr>
      <vt:lpstr>MONITORING SOLUTIONS FOR  WATER LEVEL</vt:lpstr>
      <vt:lpstr>WATER MONITORING SYSTEM</vt:lpstr>
      <vt:lpstr>WATER MONITORING SYSTEM</vt:lpstr>
      <vt:lpstr>WATER MONITORING SYSTEM</vt:lpstr>
      <vt:lpstr>CHALLENGE</vt:lpstr>
      <vt:lpstr>EFFECT OF ATMOSPHERIC PRESSSURE</vt:lpstr>
      <vt:lpstr>EFFECT OF ATMOSPHERIC PRESSSURE</vt:lpstr>
      <vt:lpstr>ADVANCES IN TECHNOLOGY</vt:lpstr>
      <vt:lpstr>ADVANTAGES OF E-R SYSTEM</vt:lpstr>
      <vt:lpstr>COMPARISON DATA  </vt:lpstr>
      <vt:lpstr>COMPARISON DATA</vt:lpstr>
      <vt:lpstr>RESULTS</vt:lpstr>
      <vt:lpstr>RAIN GAUGE</vt:lpstr>
      <vt:lpstr>CONDUCTIVITY MEASUREMENT</vt:lpstr>
      <vt:lpstr>INDIA – ALL SITES</vt:lpstr>
      <vt:lpstr>UTTAR PRADESH</vt:lpstr>
      <vt:lpstr>WDMS MONITORING RESULT</vt:lpstr>
      <vt:lpstr>WDMS MONITORING RESULT</vt:lpstr>
      <vt:lpstr>SUCCESS STORY</vt:lpstr>
      <vt:lpstr>SUCCESS STORY </vt:lpstr>
      <vt:lpstr>Slide 25</vt:lpstr>
      <vt:lpstr>SUGGESTIONS</vt:lpstr>
      <vt:lpstr>OTHER  SYSTEMS</vt:lpstr>
      <vt:lpstr>WATER QUALITY MONITORING</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erak</dc:creator>
  <cp:lastModifiedBy>RAHUL</cp:lastModifiedBy>
  <cp:revision>565</cp:revision>
  <dcterms:created xsi:type="dcterms:W3CDTF">2013-11-14T06:07:03Z</dcterms:created>
  <dcterms:modified xsi:type="dcterms:W3CDTF">2016-11-07T11:23:07Z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TC011367981033</vt:lpwstr>
  </property>
</Properties>
</file>